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embeddings/oleObject3.bin" ContentType="application/vnd.openxmlformats-officedocument.oleObject"/>
  <Override PartName="/ppt/notesSlides/notesSlide14.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embeddings/oleObject7.bin" ContentType="application/vnd.openxmlformats-officedocument.oleObject"/>
  <Override PartName="/ppt/notesSlides/notesSlide17.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18.xml" ContentType="application/vnd.openxmlformats-officedocument.presentationml.notesSlide+xml"/>
  <Override PartName="/ppt/embeddings/oleObject11.bin" ContentType="application/vnd.openxmlformats-officedocument.oleObject"/>
  <Override PartName="/ppt/notesSlides/notesSlide19.xml" ContentType="application/vnd.openxmlformats-officedocument.presentationml.notesSlide+xml"/>
  <Override PartName="/ppt/embeddings/oleObject12.bin" ContentType="application/vnd.openxmlformats-officedocument.oleObject"/>
  <Override PartName="/ppt/notesSlides/notesSlide20.xml" ContentType="application/vnd.openxmlformats-officedocument.presentationml.notesSlide+xml"/>
  <Override PartName="/ppt/embeddings/oleObject13.bin" ContentType="application/vnd.openxmlformats-officedocument.oleObject"/>
  <Override PartName="/ppt/notesSlides/notesSlide21.xml" ContentType="application/vnd.openxmlformats-officedocument.presentationml.notesSlide+xml"/>
  <Override PartName="/ppt/embeddings/oleObject14.bin" ContentType="application/vnd.openxmlformats-officedocument.oleObject"/>
  <Override PartName="/ppt/notesSlides/notesSlide22.xml" ContentType="application/vnd.openxmlformats-officedocument.presentationml.notesSlide+xml"/>
  <Override PartName="/ppt/embeddings/oleObject15.bin" ContentType="application/vnd.openxmlformats-officedocument.oleObject"/>
  <Override PartName="/ppt/notesSlides/notesSlide23.xml" ContentType="application/vnd.openxmlformats-officedocument.presentationml.notesSlide+xml"/>
  <Override PartName="/ppt/embeddings/oleObject16.bin" ContentType="application/vnd.openxmlformats-officedocument.oleObject"/>
  <Override PartName="/ppt/notesSlides/notesSlide24.xml" ContentType="application/vnd.openxmlformats-officedocument.presentationml.notesSlide+xml"/>
  <Override PartName="/ppt/embeddings/oleObject17.bin" ContentType="application/vnd.openxmlformats-officedocument.oleObject"/>
  <Override PartName="/ppt/notesSlides/notesSlide25.xml" ContentType="application/vnd.openxmlformats-officedocument.presentationml.notesSlide+xml"/>
  <Override PartName="/ppt/embeddings/oleObject18.bin" ContentType="application/vnd.openxmlformats-officedocument.oleObject"/>
  <Override PartName="/ppt/notesSlides/notesSlide26.xml" ContentType="application/vnd.openxmlformats-officedocument.presentationml.notesSlide+xml"/>
  <Override PartName="/ppt/embeddings/oleObject19.bin" ContentType="application/vnd.openxmlformats-officedocument.oleObject"/>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20.bin" ContentType="application/vnd.openxmlformats-officedocument.oleObject"/>
  <Override PartName="/ppt/notesSlides/notesSlide31.xml" ContentType="application/vnd.openxmlformats-officedocument.presentationml.notesSlide+xml"/>
  <Override PartName="/ppt/embeddings/oleObject21.bin" ContentType="application/vnd.openxmlformats-officedocument.oleObject"/>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embeddings/oleObject22.bin" ContentType="application/vnd.openxmlformats-officedocument.oleObject"/>
  <Override PartName="/ppt/embeddings/oleObject23.bin" ContentType="application/vnd.openxmlformats-officedocument.oleObject"/>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24.bin" ContentType="application/vnd.openxmlformats-officedocument.oleObject"/>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54"/>
  </p:notesMasterIdLst>
  <p:sldIdLst>
    <p:sldId id="256" r:id="rId2"/>
    <p:sldId id="365" r:id="rId3"/>
    <p:sldId id="270" r:id="rId4"/>
    <p:sldId id="346" r:id="rId5"/>
    <p:sldId id="394" r:id="rId6"/>
    <p:sldId id="395" r:id="rId7"/>
    <p:sldId id="348" r:id="rId8"/>
    <p:sldId id="349" r:id="rId9"/>
    <p:sldId id="257" r:id="rId10"/>
    <p:sldId id="382" r:id="rId11"/>
    <p:sldId id="378" r:id="rId12"/>
    <p:sldId id="381" r:id="rId13"/>
    <p:sldId id="359" r:id="rId14"/>
    <p:sldId id="380" r:id="rId15"/>
    <p:sldId id="392" r:id="rId16"/>
    <p:sldId id="383" r:id="rId17"/>
    <p:sldId id="379" r:id="rId18"/>
    <p:sldId id="351" r:id="rId19"/>
    <p:sldId id="352" r:id="rId20"/>
    <p:sldId id="353" r:id="rId21"/>
    <p:sldId id="384" r:id="rId22"/>
    <p:sldId id="366" r:id="rId23"/>
    <p:sldId id="367" r:id="rId24"/>
    <p:sldId id="368" r:id="rId25"/>
    <p:sldId id="396" r:id="rId26"/>
    <p:sldId id="369" r:id="rId27"/>
    <p:sldId id="370" r:id="rId28"/>
    <p:sldId id="371" r:id="rId29"/>
    <p:sldId id="372" r:id="rId30"/>
    <p:sldId id="373" r:id="rId31"/>
    <p:sldId id="374" r:id="rId32"/>
    <p:sldId id="375" r:id="rId33"/>
    <p:sldId id="376" r:id="rId34"/>
    <p:sldId id="377" r:id="rId35"/>
    <p:sldId id="385" r:id="rId36"/>
    <p:sldId id="296" r:id="rId37"/>
    <p:sldId id="266" r:id="rId38"/>
    <p:sldId id="297" r:id="rId39"/>
    <p:sldId id="298" r:id="rId40"/>
    <p:sldId id="280" r:id="rId41"/>
    <p:sldId id="305" r:id="rId42"/>
    <p:sldId id="386" r:id="rId43"/>
    <p:sldId id="271" r:id="rId44"/>
    <p:sldId id="267" r:id="rId45"/>
    <p:sldId id="272" r:id="rId46"/>
    <p:sldId id="308" r:id="rId47"/>
    <p:sldId id="310" r:id="rId48"/>
    <p:sldId id="306" r:id="rId49"/>
    <p:sldId id="309" r:id="rId50"/>
    <p:sldId id="325" r:id="rId51"/>
    <p:sldId id="393" r:id="rId52"/>
    <p:sldId id="32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FA5"/>
    <a:srgbClr val="B9FFB8"/>
    <a:srgbClr val="EA8E18"/>
    <a:srgbClr val="003000"/>
    <a:srgbClr val="1BF220"/>
    <a:srgbClr val="074609"/>
    <a:srgbClr val="EADF1A"/>
    <a:srgbClr val="129E16"/>
    <a:srgbClr val="2B2CB6"/>
    <a:srgbClr val="0000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36" autoAdjust="0"/>
    <p:restoredTop sz="88208" autoAdjust="0"/>
  </p:normalViewPr>
  <p:slideViewPr>
    <p:cSldViewPr snapToGrid="0" snapToObjects="1">
      <p:cViewPr>
        <p:scale>
          <a:sx n="79" d="100"/>
          <a:sy n="79" d="100"/>
        </p:scale>
        <p:origin x="-1048" y="-6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D3FD58-8AC2-5C4C-952D-780125F0B616}" type="doc">
      <dgm:prSet loTypeId="urn:microsoft.com/office/officeart/2005/8/layout/process4" loCatId="" qsTypeId="urn:microsoft.com/office/officeart/2005/8/quickstyle/simple4" qsCatId="simple" csTypeId="urn:microsoft.com/office/officeart/2005/8/colors/accent1_2" csCatId="accent1" phldr="1"/>
      <dgm:spPr/>
    </dgm:pt>
    <dgm:pt modelId="{CFC4DEA8-3366-7449-B6AC-1B0CD4622175}">
      <dgm:prSet phldrT="[Text]" custT="1"/>
      <dgm:spPr/>
      <dgm:t>
        <a:bodyPr/>
        <a:lstStyle/>
        <a:p>
          <a:r>
            <a:rPr lang="en-US" sz="2200" dirty="0"/>
            <a:t>Life History</a:t>
          </a:r>
        </a:p>
      </dgm:t>
    </dgm:pt>
    <dgm:pt modelId="{929013B9-DAFD-5949-A2D2-5339F20F1561}" type="parTrans" cxnId="{9F854AC5-9A47-234E-9588-5554BF38A7D7}">
      <dgm:prSet/>
      <dgm:spPr/>
      <dgm:t>
        <a:bodyPr/>
        <a:lstStyle/>
        <a:p>
          <a:endParaRPr lang="en-US"/>
        </a:p>
      </dgm:t>
    </dgm:pt>
    <dgm:pt modelId="{3D0E52E4-915D-7D4B-9A9D-C5259308338F}" type="sibTrans" cxnId="{9F854AC5-9A47-234E-9588-5554BF38A7D7}">
      <dgm:prSet custT="1"/>
      <dgm:spPr/>
      <dgm:t>
        <a:bodyPr/>
        <a:lstStyle/>
        <a:p>
          <a:endParaRPr lang="en-US" sz="2200"/>
        </a:p>
      </dgm:t>
    </dgm:pt>
    <dgm:pt modelId="{05E9135B-2B87-8246-BAD7-7785A57B8A1F}">
      <dgm:prSet phldrT="[Text]" custT="1"/>
      <dgm:spPr/>
      <dgm:t>
        <a:bodyPr/>
        <a:lstStyle/>
        <a:p>
          <a:r>
            <a:rPr lang="en-US" sz="2200" dirty="0"/>
            <a:t>Vital Rate Regressions</a:t>
          </a:r>
        </a:p>
      </dgm:t>
    </dgm:pt>
    <dgm:pt modelId="{07519B57-18E6-0142-A8B9-090FD3C606BF}" type="parTrans" cxnId="{9B58E672-73CA-4C44-AE81-C5EFBEA42098}">
      <dgm:prSet/>
      <dgm:spPr/>
      <dgm:t>
        <a:bodyPr/>
        <a:lstStyle/>
        <a:p>
          <a:endParaRPr lang="en-US"/>
        </a:p>
      </dgm:t>
    </dgm:pt>
    <dgm:pt modelId="{77208E52-9A91-EB4D-B2D0-02D61A897188}" type="sibTrans" cxnId="{9B58E672-73CA-4C44-AE81-C5EFBEA42098}">
      <dgm:prSet custT="1"/>
      <dgm:spPr/>
      <dgm:t>
        <a:bodyPr/>
        <a:lstStyle/>
        <a:p>
          <a:endParaRPr lang="en-US" sz="2200"/>
        </a:p>
      </dgm:t>
    </dgm:pt>
    <dgm:pt modelId="{AAAF1A75-947D-D84C-A3C0-54D62B49155D}">
      <dgm:prSet phldrT="[Text]" custT="1"/>
      <dgm:spPr/>
      <dgm:t>
        <a:bodyPr/>
        <a:lstStyle/>
        <a:p>
          <a:r>
            <a:rPr lang="en-US" sz="2200" dirty="0"/>
            <a:t>IPM Kernel</a:t>
          </a:r>
        </a:p>
      </dgm:t>
    </dgm:pt>
    <dgm:pt modelId="{EFF710C4-30D1-6D4D-A84A-2D5452D0B389}" type="parTrans" cxnId="{B33E0DDD-ACFF-004A-8F64-2BC493D96678}">
      <dgm:prSet/>
      <dgm:spPr/>
      <dgm:t>
        <a:bodyPr/>
        <a:lstStyle/>
        <a:p>
          <a:endParaRPr lang="en-US"/>
        </a:p>
      </dgm:t>
    </dgm:pt>
    <dgm:pt modelId="{C51A43CD-6B94-CA43-B7E6-256911FF8EAF}" type="sibTrans" cxnId="{B33E0DDD-ACFF-004A-8F64-2BC493D96678}">
      <dgm:prSet custT="1"/>
      <dgm:spPr/>
      <dgm:t>
        <a:bodyPr/>
        <a:lstStyle/>
        <a:p>
          <a:endParaRPr lang="en-US" sz="2200"/>
        </a:p>
      </dgm:t>
    </dgm:pt>
    <dgm:pt modelId="{2C9F7E2C-0297-0247-9245-FF2B5E8C6674}">
      <dgm:prSet phldrT="[Text]" custT="1"/>
      <dgm:spPr/>
      <dgm:t>
        <a:bodyPr/>
        <a:lstStyle/>
        <a:p>
          <a:r>
            <a:rPr lang="en-US" sz="2200" dirty="0"/>
            <a:t>Analysis</a:t>
          </a:r>
        </a:p>
      </dgm:t>
    </dgm:pt>
    <dgm:pt modelId="{BB9CF2AA-11A1-0642-9E27-34D8E64DB8E0}" type="parTrans" cxnId="{8BBDAE92-EB25-0F46-8D8D-1390E078CE03}">
      <dgm:prSet/>
      <dgm:spPr/>
      <dgm:t>
        <a:bodyPr/>
        <a:lstStyle/>
        <a:p>
          <a:endParaRPr lang="en-US"/>
        </a:p>
      </dgm:t>
    </dgm:pt>
    <dgm:pt modelId="{D3A2ED69-95C4-9D44-8714-ED90C634B90C}" type="sibTrans" cxnId="{8BBDAE92-EB25-0F46-8D8D-1390E078CE03}">
      <dgm:prSet/>
      <dgm:spPr/>
      <dgm:t>
        <a:bodyPr/>
        <a:lstStyle/>
        <a:p>
          <a:endParaRPr lang="en-US"/>
        </a:p>
      </dgm:t>
    </dgm:pt>
    <dgm:pt modelId="{6CD4F53A-5993-7042-BDBF-A84CB4D59534}">
      <dgm:prSet phldrT="[Text]" custT="1"/>
      <dgm:spPr/>
      <dgm:t>
        <a:bodyPr/>
        <a:lstStyle/>
        <a:p>
          <a:r>
            <a:rPr lang="en-US" sz="2200" dirty="0" smtClean="0"/>
            <a:t>Data</a:t>
          </a:r>
          <a:endParaRPr lang="en-US" sz="2200" dirty="0"/>
        </a:p>
      </dgm:t>
    </dgm:pt>
    <dgm:pt modelId="{62458414-EF40-0342-B07F-6468AF272DE9}" type="parTrans" cxnId="{686E39F5-7636-2C42-AB23-AA758396060E}">
      <dgm:prSet/>
      <dgm:spPr/>
      <dgm:t>
        <a:bodyPr/>
        <a:lstStyle/>
        <a:p>
          <a:endParaRPr lang="en-US"/>
        </a:p>
      </dgm:t>
    </dgm:pt>
    <dgm:pt modelId="{FF3906A1-9D67-0B4F-B811-40617766CA72}" type="sibTrans" cxnId="{686E39F5-7636-2C42-AB23-AA758396060E}">
      <dgm:prSet/>
      <dgm:spPr/>
      <dgm:t>
        <a:bodyPr/>
        <a:lstStyle/>
        <a:p>
          <a:endParaRPr lang="en-US"/>
        </a:p>
      </dgm:t>
    </dgm:pt>
    <dgm:pt modelId="{E98FE9AE-659D-0643-995F-886377CADF80}" type="pres">
      <dgm:prSet presAssocID="{26D3FD58-8AC2-5C4C-952D-780125F0B616}" presName="Name0" presStyleCnt="0">
        <dgm:presLayoutVars>
          <dgm:dir/>
          <dgm:animLvl val="lvl"/>
          <dgm:resizeHandles val="exact"/>
        </dgm:presLayoutVars>
      </dgm:prSet>
      <dgm:spPr/>
    </dgm:pt>
    <dgm:pt modelId="{1A14B197-434E-9D41-9DAA-7996871B7CB7}" type="pres">
      <dgm:prSet presAssocID="{2C9F7E2C-0297-0247-9245-FF2B5E8C6674}" presName="boxAndChildren" presStyleCnt="0"/>
      <dgm:spPr/>
    </dgm:pt>
    <dgm:pt modelId="{C0121242-D4FF-1042-8D62-2D00A1E1BFEA}" type="pres">
      <dgm:prSet presAssocID="{2C9F7E2C-0297-0247-9245-FF2B5E8C6674}" presName="parentTextBox" presStyleLbl="node1" presStyleIdx="0" presStyleCnt="5"/>
      <dgm:spPr/>
      <dgm:t>
        <a:bodyPr/>
        <a:lstStyle/>
        <a:p>
          <a:endParaRPr lang="en-US"/>
        </a:p>
      </dgm:t>
    </dgm:pt>
    <dgm:pt modelId="{4B6DB4BD-9A76-324C-B001-0016AC3FB5D6}" type="pres">
      <dgm:prSet presAssocID="{C51A43CD-6B94-CA43-B7E6-256911FF8EAF}" presName="sp" presStyleCnt="0"/>
      <dgm:spPr/>
    </dgm:pt>
    <dgm:pt modelId="{E4A1D435-90AC-B043-B442-B6A72EBF4CEA}" type="pres">
      <dgm:prSet presAssocID="{AAAF1A75-947D-D84C-A3C0-54D62B49155D}" presName="arrowAndChildren" presStyleCnt="0"/>
      <dgm:spPr/>
    </dgm:pt>
    <dgm:pt modelId="{0935B404-F1A5-4240-A668-406B9E0BE166}" type="pres">
      <dgm:prSet presAssocID="{AAAF1A75-947D-D84C-A3C0-54D62B49155D}" presName="parentTextArrow" presStyleLbl="node1" presStyleIdx="1" presStyleCnt="5"/>
      <dgm:spPr/>
      <dgm:t>
        <a:bodyPr/>
        <a:lstStyle/>
        <a:p>
          <a:endParaRPr lang="en-US"/>
        </a:p>
      </dgm:t>
    </dgm:pt>
    <dgm:pt modelId="{9217446A-BAD7-E34C-9B1D-46F889167ED4}" type="pres">
      <dgm:prSet presAssocID="{77208E52-9A91-EB4D-B2D0-02D61A897188}" presName="sp" presStyleCnt="0"/>
      <dgm:spPr/>
    </dgm:pt>
    <dgm:pt modelId="{93F9A8A7-2365-DC46-86EB-C5894DA3F4AD}" type="pres">
      <dgm:prSet presAssocID="{05E9135B-2B87-8246-BAD7-7785A57B8A1F}" presName="arrowAndChildren" presStyleCnt="0"/>
      <dgm:spPr/>
    </dgm:pt>
    <dgm:pt modelId="{A8BBA525-0EA7-204C-A3A9-1AAF6C584E46}" type="pres">
      <dgm:prSet presAssocID="{05E9135B-2B87-8246-BAD7-7785A57B8A1F}" presName="parentTextArrow" presStyleLbl="node1" presStyleIdx="2" presStyleCnt="5"/>
      <dgm:spPr/>
      <dgm:t>
        <a:bodyPr/>
        <a:lstStyle/>
        <a:p>
          <a:endParaRPr lang="en-US"/>
        </a:p>
      </dgm:t>
    </dgm:pt>
    <dgm:pt modelId="{1ACF2F16-D910-014C-865E-FDA63F2B4E66}" type="pres">
      <dgm:prSet presAssocID="{FF3906A1-9D67-0B4F-B811-40617766CA72}" presName="sp" presStyleCnt="0"/>
      <dgm:spPr/>
    </dgm:pt>
    <dgm:pt modelId="{84FD6156-F391-5F4D-B3B2-3D8D9D1061D5}" type="pres">
      <dgm:prSet presAssocID="{6CD4F53A-5993-7042-BDBF-A84CB4D59534}" presName="arrowAndChildren" presStyleCnt="0"/>
      <dgm:spPr/>
    </dgm:pt>
    <dgm:pt modelId="{F3358384-FCD7-E84E-9E14-E34232A8D8CB}" type="pres">
      <dgm:prSet presAssocID="{6CD4F53A-5993-7042-BDBF-A84CB4D59534}" presName="parentTextArrow" presStyleLbl="node1" presStyleIdx="3" presStyleCnt="5"/>
      <dgm:spPr/>
      <dgm:t>
        <a:bodyPr/>
        <a:lstStyle/>
        <a:p>
          <a:endParaRPr lang="en-US"/>
        </a:p>
      </dgm:t>
    </dgm:pt>
    <dgm:pt modelId="{CF42CAB7-95FE-B941-88D7-296AC91959B7}" type="pres">
      <dgm:prSet presAssocID="{3D0E52E4-915D-7D4B-9A9D-C5259308338F}" presName="sp" presStyleCnt="0"/>
      <dgm:spPr/>
    </dgm:pt>
    <dgm:pt modelId="{D1D556AE-60E9-AF4A-81F4-56DB42219CAB}" type="pres">
      <dgm:prSet presAssocID="{CFC4DEA8-3366-7449-B6AC-1B0CD4622175}" presName="arrowAndChildren" presStyleCnt="0"/>
      <dgm:spPr/>
    </dgm:pt>
    <dgm:pt modelId="{0080B952-F1BA-6A4B-B320-D31F6DFF5AF8}" type="pres">
      <dgm:prSet presAssocID="{CFC4DEA8-3366-7449-B6AC-1B0CD4622175}" presName="parentTextArrow" presStyleLbl="node1" presStyleIdx="4" presStyleCnt="5"/>
      <dgm:spPr/>
      <dgm:t>
        <a:bodyPr/>
        <a:lstStyle/>
        <a:p>
          <a:endParaRPr lang="en-US"/>
        </a:p>
      </dgm:t>
    </dgm:pt>
  </dgm:ptLst>
  <dgm:cxnLst>
    <dgm:cxn modelId="{B33E0DDD-ACFF-004A-8F64-2BC493D96678}" srcId="{26D3FD58-8AC2-5C4C-952D-780125F0B616}" destId="{AAAF1A75-947D-D84C-A3C0-54D62B49155D}" srcOrd="3" destOrd="0" parTransId="{EFF710C4-30D1-6D4D-A84A-2D5452D0B389}" sibTransId="{C51A43CD-6B94-CA43-B7E6-256911FF8EAF}"/>
    <dgm:cxn modelId="{8BBDAE92-EB25-0F46-8D8D-1390E078CE03}" srcId="{26D3FD58-8AC2-5C4C-952D-780125F0B616}" destId="{2C9F7E2C-0297-0247-9245-FF2B5E8C6674}" srcOrd="4" destOrd="0" parTransId="{BB9CF2AA-11A1-0642-9E27-34D8E64DB8E0}" sibTransId="{D3A2ED69-95C4-9D44-8714-ED90C634B90C}"/>
    <dgm:cxn modelId="{CAFB58EA-5D76-4541-8C5B-A07B011B47CE}" type="presOf" srcId="{CFC4DEA8-3366-7449-B6AC-1B0CD4622175}" destId="{0080B952-F1BA-6A4B-B320-D31F6DFF5AF8}" srcOrd="0" destOrd="0" presId="urn:microsoft.com/office/officeart/2005/8/layout/process4"/>
    <dgm:cxn modelId="{9B58E672-73CA-4C44-AE81-C5EFBEA42098}" srcId="{26D3FD58-8AC2-5C4C-952D-780125F0B616}" destId="{05E9135B-2B87-8246-BAD7-7785A57B8A1F}" srcOrd="2" destOrd="0" parTransId="{07519B57-18E6-0142-A8B9-090FD3C606BF}" sibTransId="{77208E52-9A91-EB4D-B2D0-02D61A897188}"/>
    <dgm:cxn modelId="{C49DD88E-32FD-7E45-B0A5-A13E95EA539B}" type="presOf" srcId="{26D3FD58-8AC2-5C4C-952D-780125F0B616}" destId="{E98FE9AE-659D-0643-995F-886377CADF80}" srcOrd="0" destOrd="0" presId="urn:microsoft.com/office/officeart/2005/8/layout/process4"/>
    <dgm:cxn modelId="{5BD4969C-0D21-504F-A6A6-940269F26F32}" type="presOf" srcId="{05E9135B-2B87-8246-BAD7-7785A57B8A1F}" destId="{A8BBA525-0EA7-204C-A3A9-1AAF6C584E46}" srcOrd="0" destOrd="0" presId="urn:microsoft.com/office/officeart/2005/8/layout/process4"/>
    <dgm:cxn modelId="{3FF6ACE3-BDC1-E543-AEAB-015BD0B4FD8B}" type="presOf" srcId="{6CD4F53A-5993-7042-BDBF-A84CB4D59534}" destId="{F3358384-FCD7-E84E-9E14-E34232A8D8CB}" srcOrd="0" destOrd="0" presId="urn:microsoft.com/office/officeart/2005/8/layout/process4"/>
    <dgm:cxn modelId="{686E39F5-7636-2C42-AB23-AA758396060E}" srcId="{26D3FD58-8AC2-5C4C-952D-780125F0B616}" destId="{6CD4F53A-5993-7042-BDBF-A84CB4D59534}" srcOrd="1" destOrd="0" parTransId="{62458414-EF40-0342-B07F-6468AF272DE9}" sibTransId="{FF3906A1-9D67-0B4F-B811-40617766CA72}"/>
    <dgm:cxn modelId="{9F854AC5-9A47-234E-9588-5554BF38A7D7}" srcId="{26D3FD58-8AC2-5C4C-952D-780125F0B616}" destId="{CFC4DEA8-3366-7449-B6AC-1B0CD4622175}" srcOrd="0" destOrd="0" parTransId="{929013B9-DAFD-5949-A2D2-5339F20F1561}" sibTransId="{3D0E52E4-915D-7D4B-9A9D-C5259308338F}"/>
    <dgm:cxn modelId="{98391858-DD07-6743-9F29-5DF299F9435B}" type="presOf" srcId="{2C9F7E2C-0297-0247-9245-FF2B5E8C6674}" destId="{C0121242-D4FF-1042-8D62-2D00A1E1BFEA}" srcOrd="0" destOrd="0" presId="urn:microsoft.com/office/officeart/2005/8/layout/process4"/>
    <dgm:cxn modelId="{875B7E15-230C-264B-A5C1-BD8E6B31BE67}" type="presOf" srcId="{AAAF1A75-947D-D84C-A3C0-54D62B49155D}" destId="{0935B404-F1A5-4240-A668-406B9E0BE166}" srcOrd="0" destOrd="0" presId="urn:microsoft.com/office/officeart/2005/8/layout/process4"/>
    <dgm:cxn modelId="{C37BF5E2-65D8-374D-943D-795E4830ED5E}" type="presParOf" srcId="{E98FE9AE-659D-0643-995F-886377CADF80}" destId="{1A14B197-434E-9D41-9DAA-7996871B7CB7}" srcOrd="0" destOrd="0" presId="urn:microsoft.com/office/officeart/2005/8/layout/process4"/>
    <dgm:cxn modelId="{29405F4C-A27C-C74B-AA3E-41A71B636723}" type="presParOf" srcId="{1A14B197-434E-9D41-9DAA-7996871B7CB7}" destId="{C0121242-D4FF-1042-8D62-2D00A1E1BFEA}" srcOrd="0" destOrd="0" presId="urn:microsoft.com/office/officeart/2005/8/layout/process4"/>
    <dgm:cxn modelId="{7BCBE08A-697F-FA43-B3D0-87A4C0CA8947}" type="presParOf" srcId="{E98FE9AE-659D-0643-995F-886377CADF80}" destId="{4B6DB4BD-9A76-324C-B001-0016AC3FB5D6}" srcOrd="1" destOrd="0" presId="urn:microsoft.com/office/officeart/2005/8/layout/process4"/>
    <dgm:cxn modelId="{25D77A3A-E0C8-3F4C-9A47-0FCAC63FC45C}" type="presParOf" srcId="{E98FE9AE-659D-0643-995F-886377CADF80}" destId="{E4A1D435-90AC-B043-B442-B6A72EBF4CEA}" srcOrd="2" destOrd="0" presId="urn:microsoft.com/office/officeart/2005/8/layout/process4"/>
    <dgm:cxn modelId="{D8220396-485D-024F-B4B1-749A7CB4082A}" type="presParOf" srcId="{E4A1D435-90AC-B043-B442-B6A72EBF4CEA}" destId="{0935B404-F1A5-4240-A668-406B9E0BE166}" srcOrd="0" destOrd="0" presId="urn:microsoft.com/office/officeart/2005/8/layout/process4"/>
    <dgm:cxn modelId="{369C2A65-EF50-744C-B0EE-445080FD6C80}" type="presParOf" srcId="{E98FE9AE-659D-0643-995F-886377CADF80}" destId="{9217446A-BAD7-E34C-9B1D-46F889167ED4}" srcOrd="3" destOrd="0" presId="urn:microsoft.com/office/officeart/2005/8/layout/process4"/>
    <dgm:cxn modelId="{93A737BE-DA87-7742-9F05-0EEC2B54BE41}" type="presParOf" srcId="{E98FE9AE-659D-0643-995F-886377CADF80}" destId="{93F9A8A7-2365-DC46-86EB-C5894DA3F4AD}" srcOrd="4" destOrd="0" presId="urn:microsoft.com/office/officeart/2005/8/layout/process4"/>
    <dgm:cxn modelId="{417D8702-5AEE-D54A-AE02-49ED596E852B}" type="presParOf" srcId="{93F9A8A7-2365-DC46-86EB-C5894DA3F4AD}" destId="{A8BBA525-0EA7-204C-A3A9-1AAF6C584E46}" srcOrd="0" destOrd="0" presId="urn:microsoft.com/office/officeart/2005/8/layout/process4"/>
    <dgm:cxn modelId="{A0FE26E6-E87C-DB41-9A95-A8281F752464}" type="presParOf" srcId="{E98FE9AE-659D-0643-995F-886377CADF80}" destId="{1ACF2F16-D910-014C-865E-FDA63F2B4E66}" srcOrd="5" destOrd="0" presId="urn:microsoft.com/office/officeart/2005/8/layout/process4"/>
    <dgm:cxn modelId="{E93E4780-4568-364D-8F87-92FB05DDECEF}" type="presParOf" srcId="{E98FE9AE-659D-0643-995F-886377CADF80}" destId="{84FD6156-F391-5F4D-B3B2-3D8D9D1061D5}" srcOrd="6" destOrd="0" presId="urn:microsoft.com/office/officeart/2005/8/layout/process4"/>
    <dgm:cxn modelId="{0E6A0D2A-066C-1B4A-A53F-704570D08245}" type="presParOf" srcId="{84FD6156-F391-5F4D-B3B2-3D8D9D1061D5}" destId="{F3358384-FCD7-E84E-9E14-E34232A8D8CB}" srcOrd="0" destOrd="0" presId="urn:microsoft.com/office/officeart/2005/8/layout/process4"/>
    <dgm:cxn modelId="{48F98A63-CF5A-304D-8423-B1F7AFB9CA3D}" type="presParOf" srcId="{E98FE9AE-659D-0643-995F-886377CADF80}" destId="{CF42CAB7-95FE-B941-88D7-296AC91959B7}" srcOrd="7" destOrd="0" presId="urn:microsoft.com/office/officeart/2005/8/layout/process4"/>
    <dgm:cxn modelId="{047070FF-9C9A-D44B-88E8-CF51A267B72F}" type="presParOf" srcId="{E98FE9AE-659D-0643-995F-886377CADF80}" destId="{D1D556AE-60E9-AF4A-81F4-56DB42219CAB}" srcOrd="8" destOrd="0" presId="urn:microsoft.com/office/officeart/2005/8/layout/process4"/>
    <dgm:cxn modelId="{ADE0BE36-D7CA-D446-A05E-C571D5F63AA0}" type="presParOf" srcId="{D1D556AE-60E9-AF4A-81F4-56DB42219CAB}" destId="{0080B952-F1BA-6A4B-B320-D31F6DFF5AF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D3FD58-8AC2-5C4C-952D-780125F0B616}" type="doc">
      <dgm:prSet loTypeId="urn:microsoft.com/office/officeart/2005/8/layout/process4" loCatId="" qsTypeId="urn:microsoft.com/office/officeart/2005/8/quickstyle/simple4" qsCatId="simple" csTypeId="urn:microsoft.com/office/officeart/2005/8/colors/accent1_2" csCatId="accent1" phldr="1"/>
      <dgm:spPr/>
    </dgm:pt>
    <dgm:pt modelId="{CFC4DEA8-3366-7449-B6AC-1B0CD4622175}">
      <dgm:prSet phldrT="[Text]" custT="1"/>
      <dgm:spPr/>
      <dgm:t>
        <a:bodyPr/>
        <a:lstStyle/>
        <a:p>
          <a:r>
            <a:rPr lang="en-US" sz="3000" b="1" dirty="0">
              <a:solidFill>
                <a:srgbClr val="000000"/>
              </a:solidFill>
            </a:rPr>
            <a:t>Life History</a:t>
          </a:r>
        </a:p>
      </dgm:t>
    </dgm:pt>
    <dgm:pt modelId="{929013B9-DAFD-5949-A2D2-5339F20F1561}" type="parTrans" cxnId="{9F854AC5-9A47-234E-9588-5554BF38A7D7}">
      <dgm:prSet/>
      <dgm:spPr/>
      <dgm:t>
        <a:bodyPr/>
        <a:lstStyle/>
        <a:p>
          <a:endParaRPr lang="en-US"/>
        </a:p>
      </dgm:t>
    </dgm:pt>
    <dgm:pt modelId="{3D0E52E4-915D-7D4B-9A9D-C5259308338F}" type="sibTrans" cxnId="{9F854AC5-9A47-234E-9588-5554BF38A7D7}">
      <dgm:prSet custT="1"/>
      <dgm:spPr/>
      <dgm:t>
        <a:bodyPr/>
        <a:lstStyle/>
        <a:p>
          <a:endParaRPr lang="en-US" sz="2200"/>
        </a:p>
      </dgm:t>
    </dgm:pt>
    <dgm:pt modelId="{05E9135B-2B87-8246-BAD7-7785A57B8A1F}">
      <dgm:prSet phldrT="[Text]" custT="1"/>
      <dgm:spPr/>
      <dgm:t>
        <a:bodyPr/>
        <a:lstStyle/>
        <a:p>
          <a:r>
            <a:rPr lang="en-US" sz="2200" dirty="0"/>
            <a:t>Vital Rate Regressions</a:t>
          </a:r>
        </a:p>
      </dgm:t>
    </dgm:pt>
    <dgm:pt modelId="{07519B57-18E6-0142-A8B9-090FD3C606BF}" type="parTrans" cxnId="{9B58E672-73CA-4C44-AE81-C5EFBEA42098}">
      <dgm:prSet/>
      <dgm:spPr/>
      <dgm:t>
        <a:bodyPr/>
        <a:lstStyle/>
        <a:p>
          <a:endParaRPr lang="en-US"/>
        </a:p>
      </dgm:t>
    </dgm:pt>
    <dgm:pt modelId="{77208E52-9A91-EB4D-B2D0-02D61A897188}" type="sibTrans" cxnId="{9B58E672-73CA-4C44-AE81-C5EFBEA42098}">
      <dgm:prSet custT="1"/>
      <dgm:spPr/>
      <dgm:t>
        <a:bodyPr/>
        <a:lstStyle/>
        <a:p>
          <a:endParaRPr lang="en-US" sz="2200"/>
        </a:p>
      </dgm:t>
    </dgm:pt>
    <dgm:pt modelId="{AAAF1A75-947D-D84C-A3C0-54D62B49155D}">
      <dgm:prSet phldrT="[Text]" custT="1"/>
      <dgm:spPr/>
      <dgm:t>
        <a:bodyPr/>
        <a:lstStyle/>
        <a:p>
          <a:r>
            <a:rPr lang="en-US" sz="2200" dirty="0"/>
            <a:t>IPM Kernel</a:t>
          </a:r>
        </a:p>
      </dgm:t>
    </dgm:pt>
    <dgm:pt modelId="{EFF710C4-30D1-6D4D-A84A-2D5452D0B389}" type="parTrans" cxnId="{B33E0DDD-ACFF-004A-8F64-2BC493D96678}">
      <dgm:prSet/>
      <dgm:spPr/>
      <dgm:t>
        <a:bodyPr/>
        <a:lstStyle/>
        <a:p>
          <a:endParaRPr lang="en-US"/>
        </a:p>
      </dgm:t>
    </dgm:pt>
    <dgm:pt modelId="{C51A43CD-6B94-CA43-B7E6-256911FF8EAF}" type="sibTrans" cxnId="{B33E0DDD-ACFF-004A-8F64-2BC493D96678}">
      <dgm:prSet custT="1"/>
      <dgm:spPr/>
      <dgm:t>
        <a:bodyPr/>
        <a:lstStyle/>
        <a:p>
          <a:endParaRPr lang="en-US" sz="2200"/>
        </a:p>
      </dgm:t>
    </dgm:pt>
    <dgm:pt modelId="{2C9F7E2C-0297-0247-9245-FF2B5E8C6674}">
      <dgm:prSet phldrT="[Text]" custT="1"/>
      <dgm:spPr/>
      <dgm:t>
        <a:bodyPr/>
        <a:lstStyle/>
        <a:p>
          <a:r>
            <a:rPr lang="en-US" sz="2200" dirty="0"/>
            <a:t>Analysis</a:t>
          </a:r>
        </a:p>
      </dgm:t>
    </dgm:pt>
    <dgm:pt modelId="{BB9CF2AA-11A1-0642-9E27-34D8E64DB8E0}" type="parTrans" cxnId="{8BBDAE92-EB25-0F46-8D8D-1390E078CE03}">
      <dgm:prSet/>
      <dgm:spPr/>
      <dgm:t>
        <a:bodyPr/>
        <a:lstStyle/>
        <a:p>
          <a:endParaRPr lang="en-US"/>
        </a:p>
      </dgm:t>
    </dgm:pt>
    <dgm:pt modelId="{D3A2ED69-95C4-9D44-8714-ED90C634B90C}" type="sibTrans" cxnId="{8BBDAE92-EB25-0F46-8D8D-1390E078CE03}">
      <dgm:prSet/>
      <dgm:spPr/>
      <dgm:t>
        <a:bodyPr/>
        <a:lstStyle/>
        <a:p>
          <a:endParaRPr lang="en-US"/>
        </a:p>
      </dgm:t>
    </dgm:pt>
    <dgm:pt modelId="{6CD4F53A-5993-7042-BDBF-A84CB4D59534}">
      <dgm:prSet phldrT="[Text]" custT="1"/>
      <dgm:spPr/>
      <dgm:t>
        <a:bodyPr/>
        <a:lstStyle/>
        <a:p>
          <a:r>
            <a:rPr lang="en-US" sz="2200" dirty="0" smtClean="0"/>
            <a:t>Data</a:t>
          </a:r>
          <a:endParaRPr lang="en-US" sz="2200" dirty="0"/>
        </a:p>
      </dgm:t>
    </dgm:pt>
    <dgm:pt modelId="{62458414-EF40-0342-B07F-6468AF272DE9}" type="parTrans" cxnId="{686E39F5-7636-2C42-AB23-AA758396060E}">
      <dgm:prSet/>
      <dgm:spPr/>
      <dgm:t>
        <a:bodyPr/>
        <a:lstStyle/>
        <a:p>
          <a:endParaRPr lang="en-US"/>
        </a:p>
      </dgm:t>
    </dgm:pt>
    <dgm:pt modelId="{FF3906A1-9D67-0B4F-B811-40617766CA72}" type="sibTrans" cxnId="{686E39F5-7636-2C42-AB23-AA758396060E}">
      <dgm:prSet/>
      <dgm:spPr/>
      <dgm:t>
        <a:bodyPr/>
        <a:lstStyle/>
        <a:p>
          <a:endParaRPr lang="en-US"/>
        </a:p>
      </dgm:t>
    </dgm:pt>
    <dgm:pt modelId="{E98FE9AE-659D-0643-995F-886377CADF80}" type="pres">
      <dgm:prSet presAssocID="{26D3FD58-8AC2-5C4C-952D-780125F0B616}" presName="Name0" presStyleCnt="0">
        <dgm:presLayoutVars>
          <dgm:dir/>
          <dgm:animLvl val="lvl"/>
          <dgm:resizeHandles val="exact"/>
        </dgm:presLayoutVars>
      </dgm:prSet>
      <dgm:spPr/>
    </dgm:pt>
    <dgm:pt modelId="{1A14B197-434E-9D41-9DAA-7996871B7CB7}" type="pres">
      <dgm:prSet presAssocID="{2C9F7E2C-0297-0247-9245-FF2B5E8C6674}" presName="boxAndChildren" presStyleCnt="0"/>
      <dgm:spPr/>
    </dgm:pt>
    <dgm:pt modelId="{C0121242-D4FF-1042-8D62-2D00A1E1BFEA}" type="pres">
      <dgm:prSet presAssocID="{2C9F7E2C-0297-0247-9245-FF2B5E8C6674}" presName="parentTextBox" presStyleLbl="node1" presStyleIdx="0" presStyleCnt="5"/>
      <dgm:spPr/>
      <dgm:t>
        <a:bodyPr/>
        <a:lstStyle/>
        <a:p>
          <a:endParaRPr lang="en-US"/>
        </a:p>
      </dgm:t>
    </dgm:pt>
    <dgm:pt modelId="{4B6DB4BD-9A76-324C-B001-0016AC3FB5D6}" type="pres">
      <dgm:prSet presAssocID="{C51A43CD-6B94-CA43-B7E6-256911FF8EAF}" presName="sp" presStyleCnt="0"/>
      <dgm:spPr/>
    </dgm:pt>
    <dgm:pt modelId="{E4A1D435-90AC-B043-B442-B6A72EBF4CEA}" type="pres">
      <dgm:prSet presAssocID="{AAAF1A75-947D-D84C-A3C0-54D62B49155D}" presName="arrowAndChildren" presStyleCnt="0"/>
      <dgm:spPr/>
    </dgm:pt>
    <dgm:pt modelId="{0935B404-F1A5-4240-A668-406B9E0BE166}" type="pres">
      <dgm:prSet presAssocID="{AAAF1A75-947D-D84C-A3C0-54D62B49155D}" presName="parentTextArrow" presStyleLbl="node1" presStyleIdx="1" presStyleCnt="5"/>
      <dgm:spPr/>
      <dgm:t>
        <a:bodyPr/>
        <a:lstStyle/>
        <a:p>
          <a:endParaRPr lang="en-US"/>
        </a:p>
      </dgm:t>
    </dgm:pt>
    <dgm:pt modelId="{9217446A-BAD7-E34C-9B1D-46F889167ED4}" type="pres">
      <dgm:prSet presAssocID="{77208E52-9A91-EB4D-B2D0-02D61A897188}" presName="sp" presStyleCnt="0"/>
      <dgm:spPr/>
    </dgm:pt>
    <dgm:pt modelId="{93F9A8A7-2365-DC46-86EB-C5894DA3F4AD}" type="pres">
      <dgm:prSet presAssocID="{05E9135B-2B87-8246-BAD7-7785A57B8A1F}" presName="arrowAndChildren" presStyleCnt="0"/>
      <dgm:spPr/>
    </dgm:pt>
    <dgm:pt modelId="{A8BBA525-0EA7-204C-A3A9-1AAF6C584E46}" type="pres">
      <dgm:prSet presAssocID="{05E9135B-2B87-8246-BAD7-7785A57B8A1F}" presName="parentTextArrow" presStyleLbl="node1" presStyleIdx="2" presStyleCnt="5"/>
      <dgm:spPr/>
      <dgm:t>
        <a:bodyPr/>
        <a:lstStyle/>
        <a:p>
          <a:endParaRPr lang="en-US"/>
        </a:p>
      </dgm:t>
    </dgm:pt>
    <dgm:pt modelId="{1ACF2F16-D910-014C-865E-FDA63F2B4E66}" type="pres">
      <dgm:prSet presAssocID="{FF3906A1-9D67-0B4F-B811-40617766CA72}" presName="sp" presStyleCnt="0"/>
      <dgm:spPr/>
    </dgm:pt>
    <dgm:pt modelId="{84FD6156-F391-5F4D-B3B2-3D8D9D1061D5}" type="pres">
      <dgm:prSet presAssocID="{6CD4F53A-5993-7042-BDBF-A84CB4D59534}" presName="arrowAndChildren" presStyleCnt="0"/>
      <dgm:spPr/>
    </dgm:pt>
    <dgm:pt modelId="{F3358384-FCD7-E84E-9E14-E34232A8D8CB}" type="pres">
      <dgm:prSet presAssocID="{6CD4F53A-5993-7042-BDBF-A84CB4D59534}" presName="parentTextArrow" presStyleLbl="node1" presStyleIdx="3" presStyleCnt="5"/>
      <dgm:spPr/>
      <dgm:t>
        <a:bodyPr/>
        <a:lstStyle/>
        <a:p>
          <a:endParaRPr lang="en-US"/>
        </a:p>
      </dgm:t>
    </dgm:pt>
    <dgm:pt modelId="{CF42CAB7-95FE-B941-88D7-296AC91959B7}" type="pres">
      <dgm:prSet presAssocID="{3D0E52E4-915D-7D4B-9A9D-C5259308338F}" presName="sp" presStyleCnt="0"/>
      <dgm:spPr/>
    </dgm:pt>
    <dgm:pt modelId="{D1D556AE-60E9-AF4A-81F4-56DB42219CAB}" type="pres">
      <dgm:prSet presAssocID="{CFC4DEA8-3366-7449-B6AC-1B0CD4622175}" presName="arrowAndChildren" presStyleCnt="0"/>
      <dgm:spPr/>
    </dgm:pt>
    <dgm:pt modelId="{0080B952-F1BA-6A4B-B320-D31F6DFF5AF8}" type="pres">
      <dgm:prSet presAssocID="{CFC4DEA8-3366-7449-B6AC-1B0CD4622175}" presName="parentTextArrow" presStyleLbl="node1" presStyleIdx="4" presStyleCnt="5"/>
      <dgm:spPr/>
      <dgm:t>
        <a:bodyPr/>
        <a:lstStyle/>
        <a:p>
          <a:endParaRPr lang="en-US"/>
        </a:p>
      </dgm:t>
    </dgm:pt>
  </dgm:ptLst>
  <dgm:cxnLst>
    <dgm:cxn modelId="{B33E0DDD-ACFF-004A-8F64-2BC493D96678}" srcId="{26D3FD58-8AC2-5C4C-952D-780125F0B616}" destId="{AAAF1A75-947D-D84C-A3C0-54D62B49155D}" srcOrd="3" destOrd="0" parTransId="{EFF710C4-30D1-6D4D-A84A-2D5452D0B389}" sibTransId="{C51A43CD-6B94-CA43-B7E6-256911FF8EAF}"/>
    <dgm:cxn modelId="{8BBDAE92-EB25-0F46-8D8D-1390E078CE03}" srcId="{26D3FD58-8AC2-5C4C-952D-780125F0B616}" destId="{2C9F7E2C-0297-0247-9245-FF2B5E8C6674}" srcOrd="4" destOrd="0" parTransId="{BB9CF2AA-11A1-0642-9E27-34D8E64DB8E0}" sibTransId="{D3A2ED69-95C4-9D44-8714-ED90C634B90C}"/>
    <dgm:cxn modelId="{C16DC14E-FBB8-CB46-8A3C-E0DC2E99FA17}" type="presOf" srcId="{AAAF1A75-947D-D84C-A3C0-54D62B49155D}" destId="{0935B404-F1A5-4240-A668-406B9E0BE166}" srcOrd="0" destOrd="0" presId="urn:microsoft.com/office/officeart/2005/8/layout/process4"/>
    <dgm:cxn modelId="{3CD59A1D-5F9D-124A-917F-3B196EE75AFB}" type="presOf" srcId="{CFC4DEA8-3366-7449-B6AC-1B0CD4622175}" destId="{0080B952-F1BA-6A4B-B320-D31F6DFF5AF8}" srcOrd="0" destOrd="0" presId="urn:microsoft.com/office/officeart/2005/8/layout/process4"/>
    <dgm:cxn modelId="{9B58E672-73CA-4C44-AE81-C5EFBEA42098}" srcId="{26D3FD58-8AC2-5C4C-952D-780125F0B616}" destId="{05E9135B-2B87-8246-BAD7-7785A57B8A1F}" srcOrd="2" destOrd="0" parTransId="{07519B57-18E6-0142-A8B9-090FD3C606BF}" sibTransId="{77208E52-9A91-EB4D-B2D0-02D61A897188}"/>
    <dgm:cxn modelId="{C387C056-D316-8E49-B23F-0459D9879A36}" type="presOf" srcId="{26D3FD58-8AC2-5C4C-952D-780125F0B616}" destId="{E98FE9AE-659D-0643-995F-886377CADF80}" srcOrd="0" destOrd="0" presId="urn:microsoft.com/office/officeart/2005/8/layout/process4"/>
    <dgm:cxn modelId="{B96BA5CB-763A-624B-8D56-CFA8216A11F2}" type="presOf" srcId="{6CD4F53A-5993-7042-BDBF-A84CB4D59534}" destId="{F3358384-FCD7-E84E-9E14-E34232A8D8CB}" srcOrd="0" destOrd="0" presId="urn:microsoft.com/office/officeart/2005/8/layout/process4"/>
    <dgm:cxn modelId="{38C03372-B99C-AB4D-8014-D60CF5000B67}" type="presOf" srcId="{05E9135B-2B87-8246-BAD7-7785A57B8A1F}" destId="{A8BBA525-0EA7-204C-A3A9-1AAF6C584E46}" srcOrd="0" destOrd="0" presId="urn:microsoft.com/office/officeart/2005/8/layout/process4"/>
    <dgm:cxn modelId="{686E39F5-7636-2C42-AB23-AA758396060E}" srcId="{26D3FD58-8AC2-5C4C-952D-780125F0B616}" destId="{6CD4F53A-5993-7042-BDBF-A84CB4D59534}" srcOrd="1" destOrd="0" parTransId="{62458414-EF40-0342-B07F-6468AF272DE9}" sibTransId="{FF3906A1-9D67-0B4F-B811-40617766CA72}"/>
    <dgm:cxn modelId="{9F854AC5-9A47-234E-9588-5554BF38A7D7}" srcId="{26D3FD58-8AC2-5C4C-952D-780125F0B616}" destId="{CFC4DEA8-3366-7449-B6AC-1B0CD4622175}" srcOrd="0" destOrd="0" parTransId="{929013B9-DAFD-5949-A2D2-5339F20F1561}" sibTransId="{3D0E52E4-915D-7D4B-9A9D-C5259308338F}"/>
    <dgm:cxn modelId="{513BDCA1-DDAF-0E4F-870E-F6C7F14F6E6E}" type="presOf" srcId="{2C9F7E2C-0297-0247-9245-FF2B5E8C6674}" destId="{C0121242-D4FF-1042-8D62-2D00A1E1BFEA}" srcOrd="0" destOrd="0" presId="urn:microsoft.com/office/officeart/2005/8/layout/process4"/>
    <dgm:cxn modelId="{375D16E3-2CE3-634C-A897-2FB6F40D1724}" type="presParOf" srcId="{E98FE9AE-659D-0643-995F-886377CADF80}" destId="{1A14B197-434E-9D41-9DAA-7996871B7CB7}" srcOrd="0" destOrd="0" presId="urn:microsoft.com/office/officeart/2005/8/layout/process4"/>
    <dgm:cxn modelId="{4A247CCD-E940-7E42-8FF2-C73AF0D41EFC}" type="presParOf" srcId="{1A14B197-434E-9D41-9DAA-7996871B7CB7}" destId="{C0121242-D4FF-1042-8D62-2D00A1E1BFEA}" srcOrd="0" destOrd="0" presId="urn:microsoft.com/office/officeart/2005/8/layout/process4"/>
    <dgm:cxn modelId="{7541A04C-59C5-BD47-B8C4-5C3B978E7E38}" type="presParOf" srcId="{E98FE9AE-659D-0643-995F-886377CADF80}" destId="{4B6DB4BD-9A76-324C-B001-0016AC3FB5D6}" srcOrd="1" destOrd="0" presId="urn:microsoft.com/office/officeart/2005/8/layout/process4"/>
    <dgm:cxn modelId="{535DA726-73FF-F641-9BF5-217153D55656}" type="presParOf" srcId="{E98FE9AE-659D-0643-995F-886377CADF80}" destId="{E4A1D435-90AC-B043-B442-B6A72EBF4CEA}" srcOrd="2" destOrd="0" presId="urn:microsoft.com/office/officeart/2005/8/layout/process4"/>
    <dgm:cxn modelId="{0B940F8C-7F11-034B-B13C-522BB68F3934}" type="presParOf" srcId="{E4A1D435-90AC-B043-B442-B6A72EBF4CEA}" destId="{0935B404-F1A5-4240-A668-406B9E0BE166}" srcOrd="0" destOrd="0" presId="urn:microsoft.com/office/officeart/2005/8/layout/process4"/>
    <dgm:cxn modelId="{FEC7275E-CCC9-0047-8409-54994A969E90}" type="presParOf" srcId="{E98FE9AE-659D-0643-995F-886377CADF80}" destId="{9217446A-BAD7-E34C-9B1D-46F889167ED4}" srcOrd="3" destOrd="0" presId="urn:microsoft.com/office/officeart/2005/8/layout/process4"/>
    <dgm:cxn modelId="{879358A8-B3A7-414A-BA24-90F1125A24F2}" type="presParOf" srcId="{E98FE9AE-659D-0643-995F-886377CADF80}" destId="{93F9A8A7-2365-DC46-86EB-C5894DA3F4AD}" srcOrd="4" destOrd="0" presId="urn:microsoft.com/office/officeart/2005/8/layout/process4"/>
    <dgm:cxn modelId="{F9589E4D-D2B2-D241-8A6F-8078C5956DD6}" type="presParOf" srcId="{93F9A8A7-2365-DC46-86EB-C5894DA3F4AD}" destId="{A8BBA525-0EA7-204C-A3A9-1AAF6C584E46}" srcOrd="0" destOrd="0" presId="urn:microsoft.com/office/officeart/2005/8/layout/process4"/>
    <dgm:cxn modelId="{4050C383-AC50-254A-BB3E-24048F047A21}" type="presParOf" srcId="{E98FE9AE-659D-0643-995F-886377CADF80}" destId="{1ACF2F16-D910-014C-865E-FDA63F2B4E66}" srcOrd="5" destOrd="0" presId="urn:microsoft.com/office/officeart/2005/8/layout/process4"/>
    <dgm:cxn modelId="{6540BBBC-0367-3F49-AFAC-A47897943D45}" type="presParOf" srcId="{E98FE9AE-659D-0643-995F-886377CADF80}" destId="{84FD6156-F391-5F4D-B3B2-3D8D9D1061D5}" srcOrd="6" destOrd="0" presId="urn:microsoft.com/office/officeart/2005/8/layout/process4"/>
    <dgm:cxn modelId="{0FB485E9-3598-E648-B168-F2D5E36880D5}" type="presParOf" srcId="{84FD6156-F391-5F4D-B3B2-3D8D9D1061D5}" destId="{F3358384-FCD7-E84E-9E14-E34232A8D8CB}" srcOrd="0" destOrd="0" presId="urn:microsoft.com/office/officeart/2005/8/layout/process4"/>
    <dgm:cxn modelId="{DA206B0E-617E-684E-9275-BE4E3D3DDE0F}" type="presParOf" srcId="{E98FE9AE-659D-0643-995F-886377CADF80}" destId="{CF42CAB7-95FE-B941-88D7-296AC91959B7}" srcOrd="7" destOrd="0" presId="urn:microsoft.com/office/officeart/2005/8/layout/process4"/>
    <dgm:cxn modelId="{076DAEC8-C5CD-A947-8EFE-9BA57AA57102}" type="presParOf" srcId="{E98FE9AE-659D-0643-995F-886377CADF80}" destId="{D1D556AE-60E9-AF4A-81F4-56DB42219CAB}" srcOrd="8" destOrd="0" presId="urn:microsoft.com/office/officeart/2005/8/layout/process4"/>
    <dgm:cxn modelId="{42B453D2-391D-3B4C-B09A-73747CF6BCCC}" type="presParOf" srcId="{D1D556AE-60E9-AF4A-81F4-56DB42219CAB}" destId="{0080B952-F1BA-6A4B-B320-D31F6DFF5AF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D3FD58-8AC2-5C4C-952D-780125F0B616}" type="doc">
      <dgm:prSet loTypeId="urn:microsoft.com/office/officeart/2005/8/layout/process4" loCatId="" qsTypeId="urn:microsoft.com/office/officeart/2005/8/quickstyle/simple4" qsCatId="simple" csTypeId="urn:microsoft.com/office/officeart/2005/8/colors/accent1_2" csCatId="accent1" phldr="1"/>
      <dgm:spPr/>
    </dgm:pt>
    <dgm:pt modelId="{CFC4DEA8-3366-7449-B6AC-1B0CD4622175}">
      <dgm:prSet phldrT="[Text]" custT="1"/>
      <dgm:spPr/>
      <dgm:t>
        <a:bodyPr/>
        <a:lstStyle/>
        <a:p>
          <a:r>
            <a:rPr lang="en-US" sz="2200" dirty="0"/>
            <a:t>Life History</a:t>
          </a:r>
        </a:p>
      </dgm:t>
    </dgm:pt>
    <dgm:pt modelId="{929013B9-DAFD-5949-A2D2-5339F20F1561}" type="parTrans" cxnId="{9F854AC5-9A47-234E-9588-5554BF38A7D7}">
      <dgm:prSet/>
      <dgm:spPr/>
      <dgm:t>
        <a:bodyPr/>
        <a:lstStyle/>
        <a:p>
          <a:endParaRPr lang="en-US"/>
        </a:p>
      </dgm:t>
    </dgm:pt>
    <dgm:pt modelId="{3D0E52E4-915D-7D4B-9A9D-C5259308338F}" type="sibTrans" cxnId="{9F854AC5-9A47-234E-9588-5554BF38A7D7}">
      <dgm:prSet custT="1"/>
      <dgm:spPr/>
      <dgm:t>
        <a:bodyPr/>
        <a:lstStyle/>
        <a:p>
          <a:endParaRPr lang="en-US" sz="2200"/>
        </a:p>
      </dgm:t>
    </dgm:pt>
    <dgm:pt modelId="{05E9135B-2B87-8246-BAD7-7785A57B8A1F}">
      <dgm:prSet phldrT="[Text]" custT="1"/>
      <dgm:spPr/>
      <dgm:t>
        <a:bodyPr/>
        <a:lstStyle/>
        <a:p>
          <a:r>
            <a:rPr lang="en-US" sz="2200" dirty="0"/>
            <a:t>Vital Rate Regressions</a:t>
          </a:r>
        </a:p>
      </dgm:t>
    </dgm:pt>
    <dgm:pt modelId="{07519B57-18E6-0142-A8B9-090FD3C606BF}" type="parTrans" cxnId="{9B58E672-73CA-4C44-AE81-C5EFBEA42098}">
      <dgm:prSet/>
      <dgm:spPr/>
      <dgm:t>
        <a:bodyPr/>
        <a:lstStyle/>
        <a:p>
          <a:endParaRPr lang="en-US"/>
        </a:p>
      </dgm:t>
    </dgm:pt>
    <dgm:pt modelId="{77208E52-9A91-EB4D-B2D0-02D61A897188}" type="sibTrans" cxnId="{9B58E672-73CA-4C44-AE81-C5EFBEA42098}">
      <dgm:prSet custT="1"/>
      <dgm:spPr/>
      <dgm:t>
        <a:bodyPr/>
        <a:lstStyle/>
        <a:p>
          <a:endParaRPr lang="en-US" sz="2200"/>
        </a:p>
      </dgm:t>
    </dgm:pt>
    <dgm:pt modelId="{AAAF1A75-947D-D84C-A3C0-54D62B49155D}">
      <dgm:prSet phldrT="[Text]" custT="1"/>
      <dgm:spPr/>
      <dgm:t>
        <a:bodyPr/>
        <a:lstStyle/>
        <a:p>
          <a:r>
            <a:rPr lang="en-US" sz="2200" dirty="0"/>
            <a:t>IPM Kernel</a:t>
          </a:r>
        </a:p>
      </dgm:t>
    </dgm:pt>
    <dgm:pt modelId="{EFF710C4-30D1-6D4D-A84A-2D5452D0B389}" type="parTrans" cxnId="{B33E0DDD-ACFF-004A-8F64-2BC493D96678}">
      <dgm:prSet/>
      <dgm:spPr/>
      <dgm:t>
        <a:bodyPr/>
        <a:lstStyle/>
        <a:p>
          <a:endParaRPr lang="en-US"/>
        </a:p>
      </dgm:t>
    </dgm:pt>
    <dgm:pt modelId="{C51A43CD-6B94-CA43-B7E6-256911FF8EAF}" type="sibTrans" cxnId="{B33E0DDD-ACFF-004A-8F64-2BC493D96678}">
      <dgm:prSet custT="1"/>
      <dgm:spPr/>
      <dgm:t>
        <a:bodyPr/>
        <a:lstStyle/>
        <a:p>
          <a:endParaRPr lang="en-US" sz="2200"/>
        </a:p>
      </dgm:t>
    </dgm:pt>
    <dgm:pt modelId="{2C9F7E2C-0297-0247-9245-FF2B5E8C6674}">
      <dgm:prSet phldrT="[Text]" custT="1"/>
      <dgm:spPr/>
      <dgm:t>
        <a:bodyPr/>
        <a:lstStyle/>
        <a:p>
          <a:r>
            <a:rPr lang="en-US" sz="2200" dirty="0"/>
            <a:t>Analysis</a:t>
          </a:r>
        </a:p>
      </dgm:t>
    </dgm:pt>
    <dgm:pt modelId="{BB9CF2AA-11A1-0642-9E27-34D8E64DB8E0}" type="parTrans" cxnId="{8BBDAE92-EB25-0F46-8D8D-1390E078CE03}">
      <dgm:prSet/>
      <dgm:spPr/>
      <dgm:t>
        <a:bodyPr/>
        <a:lstStyle/>
        <a:p>
          <a:endParaRPr lang="en-US"/>
        </a:p>
      </dgm:t>
    </dgm:pt>
    <dgm:pt modelId="{D3A2ED69-95C4-9D44-8714-ED90C634B90C}" type="sibTrans" cxnId="{8BBDAE92-EB25-0F46-8D8D-1390E078CE03}">
      <dgm:prSet/>
      <dgm:spPr/>
      <dgm:t>
        <a:bodyPr/>
        <a:lstStyle/>
        <a:p>
          <a:endParaRPr lang="en-US"/>
        </a:p>
      </dgm:t>
    </dgm:pt>
    <dgm:pt modelId="{6CD4F53A-5993-7042-BDBF-A84CB4D59534}">
      <dgm:prSet phldrT="[Text]" custT="1"/>
      <dgm:spPr/>
      <dgm:t>
        <a:bodyPr/>
        <a:lstStyle/>
        <a:p>
          <a:r>
            <a:rPr lang="en-US" sz="3000" b="1" dirty="0" smtClean="0">
              <a:solidFill>
                <a:srgbClr val="000000"/>
              </a:solidFill>
            </a:rPr>
            <a:t>Data</a:t>
          </a:r>
          <a:endParaRPr lang="en-US" sz="3000" b="1" dirty="0">
            <a:solidFill>
              <a:srgbClr val="000000"/>
            </a:solidFill>
          </a:endParaRPr>
        </a:p>
      </dgm:t>
    </dgm:pt>
    <dgm:pt modelId="{62458414-EF40-0342-B07F-6468AF272DE9}" type="parTrans" cxnId="{686E39F5-7636-2C42-AB23-AA758396060E}">
      <dgm:prSet/>
      <dgm:spPr/>
      <dgm:t>
        <a:bodyPr/>
        <a:lstStyle/>
        <a:p>
          <a:endParaRPr lang="en-US"/>
        </a:p>
      </dgm:t>
    </dgm:pt>
    <dgm:pt modelId="{FF3906A1-9D67-0B4F-B811-40617766CA72}" type="sibTrans" cxnId="{686E39F5-7636-2C42-AB23-AA758396060E}">
      <dgm:prSet/>
      <dgm:spPr/>
      <dgm:t>
        <a:bodyPr/>
        <a:lstStyle/>
        <a:p>
          <a:endParaRPr lang="en-US"/>
        </a:p>
      </dgm:t>
    </dgm:pt>
    <dgm:pt modelId="{E98FE9AE-659D-0643-995F-886377CADF80}" type="pres">
      <dgm:prSet presAssocID="{26D3FD58-8AC2-5C4C-952D-780125F0B616}" presName="Name0" presStyleCnt="0">
        <dgm:presLayoutVars>
          <dgm:dir/>
          <dgm:animLvl val="lvl"/>
          <dgm:resizeHandles val="exact"/>
        </dgm:presLayoutVars>
      </dgm:prSet>
      <dgm:spPr/>
    </dgm:pt>
    <dgm:pt modelId="{1A14B197-434E-9D41-9DAA-7996871B7CB7}" type="pres">
      <dgm:prSet presAssocID="{2C9F7E2C-0297-0247-9245-FF2B5E8C6674}" presName="boxAndChildren" presStyleCnt="0"/>
      <dgm:spPr/>
    </dgm:pt>
    <dgm:pt modelId="{C0121242-D4FF-1042-8D62-2D00A1E1BFEA}" type="pres">
      <dgm:prSet presAssocID="{2C9F7E2C-0297-0247-9245-FF2B5E8C6674}" presName="parentTextBox" presStyleLbl="node1" presStyleIdx="0" presStyleCnt="5"/>
      <dgm:spPr/>
      <dgm:t>
        <a:bodyPr/>
        <a:lstStyle/>
        <a:p>
          <a:endParaRPr lang="en-US"/>
        </a:p>
      </dgm:t>
    </dgm:pt>
    <dgm:pt modelId="{4B6DB4BD-9A76-324C-B001-0016AC3FB5D6}" type="pres">
      <dgm:prSet presAssocID="{C51A43CD-6B94-CA43-B7E6-256911FF8EAF}" presName="sp" presStyleCnt="0"/>
      <dgm:spPr/>
    </dgm:pt>
    <dgm:pt modelId="{E4A1D435-90AC-B043-B442-B6A72EBF4CEA}" type="pres">
      <dgm:prSet presAssocID="{AAAF1A75-947D-D84C-A3C0-54D62B49155D}" presName="arrowAndChildren" presStyleCnt="0"/>
      <dgm:spPr/>
    </dgm:pt>
    <dgm:pt modelId="{0935B404-F1A5-4240-A668-406B9E0BE166}" type="pres">
      <dgm:prSet presAssocID="{AAAF1A75-947D-D84C-A3C0-54D62B49155D}" presName="parentTextArrow" presStyleLbl="node1" presStyleIdx="1" presStyleCnt="5"/>
      <dgm:spPr/>
      <dgm:t>
        <a:bodyPr/>
        <a:lstStyle/>
        <a:p>
          <a:endParaRPr lang="en-US"/>
        </a:p>
      </dgm:t>
    </dgm:pt>
    <dgm:pt modelId="{9217446A-BAD7-E34C-9B1D-46F889167ED4}" type="pres">
      <dgm:prSet presAssocID="{77208E52-9A91-EB4D-B2D0-02D61A897188}" presName="sp" presStyleCnt="0"/>
      <dgm:spPr/>
    </dgm:pt>
    <dgm:pt modelId="{93F9A8A7-2365-DC46-86EB-C5894DA3F4AD}" type="pres">
      <dgm:prSet presAssocID="{05E9135B-2B87-8246-BAD7-7785A57B8A1F}" presName="arrowAndChildren" presStyleCnt="0"/>
      <dgm:spPr/>
    </dgm:pt>
    <dgm:pt modelId="{A8BBA525-0EA7-204C-A3A9-1AAF6C584E46}" type="pres">
      <dgm:prSet presAssocID="{05E9135B-2B87-8246-BAD7-7785A57B8A1F}" presName="parentTextArrow" presStyleLbl="node1" presStyleIdx="2" presStyleCnt="5"/>
      <dgm:spPr/>
      <dgm:t>
        <a:bodyPr/>
        <a:lstStyle/>
        <a:p>
          <a:endParaRPr lang="en-US"/>
        </a:p>
      </dgm:t>
    </dgm:pt>
    <dgm:pt modelId="{1ACF2F16-D910-014C-865E-FDA63F2B4E66}" type="pres">
      <dgm:prSet presAssocID="{FF3906A1-9D67-0B4F-B811-40617766CA72}" presName="sp" presStyleCnt="0"/>
      <dgm:spPr/>
    </dgm:pt>
    <dgm:pt modelId="{84FD6156-F391-5F4D-B3B2-3D8D9D1061D5}" type="pres">
      <dgm:prSet presAssocID="{6CD4F53A-5993-7042-BDBF-A84CB4D59534}" presName="arrowAndChildren" presStyleCnt="0"/>
      <dgm:spPr/>
    </dgm:pt>
    <dgm:pt modelId="{F3358384-FCD7-E84E-9E14-E34232A8D8CB}" type="pres">
      <dgm:prSet presAssocID="{6CD4F53A-5993-7042-BDBF-A84CB4D59534}" presName="parentTextArrow" presStyleLbl="node1" presStyleIdx="3" presStyleCnt="5"/>
      <dgm:spPr/>
      <dgm:t>
        <a:bodyPr/>
        <a:lstStyle/>
        <a:p>
          <a:endParaRPr lang="en-US"/>
        </a:p>
      </dgm:t>
    </dgm:pt>
    <dgm:pt modelId="{CF42CAB7-95FE-B941-88D7-296AC91959B7}" type="pres">
      <dgm:prSet presAssocID="{3D0E52E4-915D-7D4B-9A9D-C5259308338F}" presName="sp" presStyleCnt="0"/>
      <dgm:spPr/>
    </dgm:pt>
    <dgm:pt modelId="{D1D556AE-60E9-AF4A-81F4-56DB42219CAB}" type="pres">
      <dgm:prSet presAssocID="{CFC4DEA8-3366-7449-B6AC-1B0CD4622175}" presName="arrowAndChildren" presStyleCnt="0"/>
      <dgm:spPr/>
    </dgm:pt>
    <dgm:pt modelId="{0080B952-F1BA-6A4B-B320-D31F6DFF5AF8}" type="pres">
      <dgm:prSet presAssocID="{CFC4DEA8-3366-7449-B6AC-1B0CD4622175}" presName="parentTextArrow" presStyleLbl="node1" presStyleIdx="4" presStyleCnt="5"/>
      <dgm:spPr/>
      <dgm:t>
        <a:bodyPr/>
        <a:lstStyle/>
        <a:p>
          <a:endParaRPr lang="en-US"/>
        </a:p>
      </dgm:t>
    </dgm:pt>
  </dgm:ptLst>
  <dgm:cxnLst>
    <dgm:cxn modelId="{9B58E672-73CA-4C44-AE81-C5EFBEA42098}" srcId="{26D3FD58-8AC2-5C4C-952D-780125F0B616}" destId="{05E9135B-2B87-8246-BAD7-7785A57B8A1F}" srcOrd="2" destOrd="0" parTransId="{07519B57-18E6-0142-A8B9-090FD3C606BF}" sibTransId="{77208E52-9A91-EB4D-B2D0-02D61A897188}"/>
    <dgm:cxn modelId="{3A3A7214-3FD7-2047-900B-F04DF8D90600}" type="presOf" srcId="{05E9135B-2B87-8246-BAD7-7785A57B8A1F}" destId="{A8BBA525-0EA7-204C-A3A9-1AAF6C584E46}" srcOrd="0" destOrd="0" presId="urn:microsoft.com/office/officeart/2005/8/layout/process4"/>
    <dgm:cxn modelId="{28CF1C90-073F-024C-B93F-1502C4D94CE1}" type="presOf" srcId="{6CD4F53A-5993-7042-BDBF-A84CB4D59534}" destId="{F3358384-FCD7-E84E-9E14-E34232A8D8CB}" srcOrd="0" destOrd="0" presId="urn:microsoft.com/office/officeart/2005/8/layout/process4"/>
    <dgm:cxn modelId="{686E39F5-7636-2C42-AB23-AA758396060E}" srcId="{26D3FD58-8AC2-5C4C-952D-780125F0B616}" destId="{6CD4F53A-5993-7042-BDBF-A84CB4D59534}" srcOrd="1" destOrd="0" parTransId="{62458414-EF40-0342-B07F-6468AF272DE9}" sibTransId="{FF3906A1-9D67-0B4F-B811-40617766CA72}"/>
    <dgm:cxn modelId="{B33E0DDD-ACFF-004A-8F64-2BC493D96678}" srcId="{26D3FD58-8AC2-5C4C-952D-780125F0B616}" destId="{AAAF1A75-947D-D84C-A3C0-54D62B49155D}" srcOrd="3" destOrd="0" parTransId="{EFF710C4-30D1-6D4D-A84A-2D5452D0B389}" sibTransId="{C51A43CD-6B94-CA43-B7E6-256911FF8EAF}"/>
    <dgm:cxn modelId="{9F854AC5-9A47-234E-9588-5554BF38A7D7}" srcId="{26D3FD58-8AC2-5C4C-952D-780125F0B616}" destId="{CFC4DEA8-3366-7449-B6AC-1B0CD4622175}" srcOrd="0" destOrd="0" parTransId="{929013B9-DAFD-5949-A2D2-5339F20F1561}" sibTransId="{3D0E52E4-915D-7D4B-9A9D-C5259308338F}"/>
    <dgm:cxn modelId="{DD1617C9-7CBA-8249-96D1-EB427EF740E8}" type="presOf" srcId="{2C9F7E2C-0297-0247-9245-FF2B5E8C6674}" destId="{C0121242-D4FF-1042-8D62-2D00A1E1BFEA}" srcOrd="0" destOrd="0" presId="urn:microsoft.com/office/officeart/2005/8/layout/process4"/>
    <dgm:cxn modelId="{3346FB23-B296-5D4E-8855-CF7D00FB7D07}" type="presOf" srcId="{CFC4DEA8-3366-7449-B6AC-1B0CD4622175}" destId="{0080B952-F1BA-6A4B-B320-D31F6DFF5AF8}" srcOrd="0" destOrd="0" presId="urn:microsoft.com/office/officeart/2005/8/layout/process4"/>
    <dgm:cxn modelId="{371D545C-6AB5-D14E-B0B9-50B5FE3B8EF2}" type="presOf" srcId="{26D3FD58-8AC2-5C4C-952D-780125F0B616}" destId="{E98FE9AE-659D-0643-995F-886377CADF80}" srcOrd="0" destOrd="0" presId="urn:microsoft.com/office/officeart/2005/8/layout/process4"/>
    <dgm:cxn modelId="{8BBDAE92-EB25-0F46-8D8D-1390E078CE03}" srcId="{26D3FD58-8AC2-5C4C-952D-780125F0B616}" destId="{2C9F7E2C-0297-0247-9245-FF2B5E8C6674}" srcOrd="4" destOrd="0" parTransId="{BB9CF2AA-11A1-0642-9E27-34D8E64DB8E0}" sibTransId="{D3A2ED69-95C4-9D44-8714-ED90C634B90C}"/>
    <dgm:cxn modelId="{3FF9E493-F440-E24D-8135-3295DA768134}" type="presOf" srcId="{AAAF1A75-947D-D84C-A3C0-54D62B49155D}" destId="{0935B404-F1A5-4240-A668-406B9E0BE166}" srcOrd="0" destOrd="0" presId="urn:microsoft.com/office/officeart/2005/8/layout/process4"/>
    <dgm:cxn modelId="{2F065502-C91E-3940-9A1F-1C522BA5FC43}" type="presParOf" srcId="{E98FE9AE-659D-0643-995F-886377CADF80}" destId="{1A14B197-434E-9D41-9DAA-7996871B7CB7}" srcOrd="0" destOrd="0" presId="urn:microsoft.com/office/officeart/2005/8/layout/process4"/>
    <dgm:cxn modelId="{57C60CD4-F960-3747-86F8-92552D744CBF}" type="presParOf" srcId="{1A14B197-434E-9D41-9DAA-7996871B7CB7}" destId="{C0121242-D4FF-1042-8D62-2D00A1E1BFEA}" srcOrd="0" destOrd="0" presId="urn:microsoft.com/office/officeart/2005/8/layout/process4"/>
    <dgm:cxn modelId="{4B0FBADF-906B-1F41-A472-9DAE01B2BB6F}" type="presParOf" srcId="{E98FE9AE-659D-0643-995F-886377CADF80}" destId="{4B6DB4BD-9A76-324C-B001-0016AC3FB5D6}" srcOrd="1" destOrd="0" presId="urn:microsoft.com/office/officeart/2005/8/layout/process4"/>
    <dgm:cxn modelId="{D232B0FD-41A6-0449-9503-BBD851EDA470}" type="presParOf" srcId="{E98FE9AE-659D-0643-995F-886377CADF80}" destId="{E4A1D435-90AC-B043-B442-B6A72EBF4CEA}" srcOrd="2" destOrd="0" presId="urn:microsoft.com/office/officeart/2005/8/layout/process4"/>
    <dgm:cxn modelId="{50AC24C3-FC78-8F45-9996-5D233F78077D}" type="presParOf" srcId="{E4A1D435-90AC-B043-B442-B6A72EBF4CEA}" destId="{0935B404-F1A5-4240-A668-406B9E0BE166}" srcOrd="0" destOrd="0" presId="urn:microsoft.com/office/officeart/2005/8/layout/process4"/>
    <dgm:cxn modelId="{BD9DBEF1-230F-2A46-B510-A39B1CC881BF}" type="presParOf" srcId="{E98FE9AE-659D-0643-995F-886377CADF80}" destId="{9217446A-BAD7-E34C-9B1D-46F889167ED4}" srcOrd="3" destOrd="0" presId="urn:microsoft.com/office/officeart/2005/8/layout/process4"/>
    <dgm:cxn modelId="{C9AA5E18-8B0D-6F41-8A83-0895EE720A44}" type="presParOf" srcId="{E98FE9AE-659D-0643-995F-886377CADF80}" destId="{93F9A8A7-2365-DC46-86EB-C5894DA3F4AD}" srcOrd="4" destOrd="0" presId="urn:microsoft.com/office/officeart/2005/8/layout/process4"/>
    <dgm:cxn modelId="{21356B12-A362-224D-96AA-FED7BCA9AAE7}" type="presParOf" srcId="{93F9A8A7-2365-DC46-86EB-C5894DA3F4AD}" destId="{A8BBA525-0EA7-204C-A3A9-1AAF6C584E46}" srcOrd="0" destOrd="0" presId="urn:microsoft.com/office/officeart/2005/8/layout/process4"/>
    <dgm:cxn modelId="{97A7844B-345A-924C-B5C9-967F995FD1E0}" type="presParOf" srcId="{E98FE9AE-659D-0643-995F-886377CADF80}" destId="{1ACF2F16-D910-014C-865E-FDA63F2B4E66}" srcOrd="5" destOrd="0" presId="urn:microsoft.com/office/officeart/2005/8/layout/process4"/>
    <dgm:cxn modelId="{7D3AACB1-A578-FB4D-9A52-D58D12F3BCAC}" type="presParOf" srcId="{E98FE9AE-659D-0643-995F-886377CADF80}" destId="{84FD6156-F391-5F4D-B3B2-3D8D9D1061D5}" srcOrd="6" destOrd="0" presId="urn:microsoft.com/office/officeart/2005/8/layout/process4"/>
    <dgm:cxn modelId="{C7F3EA3F-B2BD-F341-AE06-193EE6F9FF49}" type="presParOf" srcId="{84FD6156-F391-5F4D-B3B2-3D8D9D1061D5}" destId="{F3358384-FCD7-E84E-9E14-E34232A8D8CB}" srcOrd="0" destOrd="0" presId="urn:microsoft.com/office/officeart/2005/8/layout/process4"/>
    <dgm:cxn modelId="{A93942FF-31AA-DF43-834D-781A9C0CC75D}" type="presParOf" srcId="{E98FE9AE-659D-0643-995F-886377CADF80}" destId="{CF42CAB7-95FE-B941-88D7-296AC91959B7}" srcOrd="7" destOrd="0" presId="urn:microsoft.com/office/officeart/2005/8/layout/process4"/>
    <dgm:cxn modelId="{8B3DF4AD-2B8B-534F-A081-4D4838850AA1}" type="presParOf" srcId="{E98FE9AE-659D-0643-995F-886377CADF80}" destId="{D1D556AE-60E9-AF4A-81F4-56DB42219CAB}" srcOrd="8" destOrd="0" presId="urn:microsoft.com/office/officeart/2005/8/layout/process4"/>
    <dgm:cxn modelId="{133FAD4C-C4CE-474C-8C12-47EF6B731BFA}" type="presParOf" srcId="{D1D556AE-60E9-AF4A-81F4-56DB42219CAB}" destId="{0080B952-F1BA-6A4B-B320-D31F6DFF5AF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D3FD58-8AC2-5C4C-952D-780125F0B616}" type="doc">
      <dgm:prSet loTypeId="urn:microsoft.com/office/officeart/2005/8/layout/process4" loCatId="" qsTypeId="urn:microsoft.com/office/officeart/2005/8/quickstyle/simple4" qsCatId="simple" csTypeId="urn:microsoft.com/office/officeart/2005/8/colors/accent1_2" csCatId="accent1" phldr="1"/>
      <dgm:spPr/>
    </dgm:pt>
    <dgm:pt modelId="{CFC4DEA8-3366-7449-B6AC-1B0CD4622175}">
      <dgm:prSet phldrT="[Text]" custT="1"/>
      <dgm:spPr/>
      <dgm:t>
        <a:bodyPr/>
        <a:lstStyle/>
        <a:p>
          <a:r>
            <a:rPr lang="en-US" sz="2200" dirty="0"/>
            <a:t>Life History</a:t>
          </a:r>
        </a:p>
      </dgm:t>
    </dgm:pt>
    <dgm:pt modelId="{929013B9-DAFD-5949-A2D2-5339F20F1561}" type="parTrans" cxnId="{9F854AC5-9A47-234E-9588-5554BF38A7D7}">
      <dgm:prSet/>
      <dgm:spPr/>
      <dgm:t>
        <a:bodyPr/>
        <a:lstStyle/>
        <a:p>
          <a:endParaRPr lang="en-US"/>
        </a:p>
      </dgm:t>
    </dgm:pt>
    <dgm:pt modelId="{3D0E52E4-915D-7D4B-9A9D-C5259308338F}" type="sibTrans" cxnId="{9F854AC5-9A47-234E-9588-5554BF38A7D7}">
      <dgm:prSet custT="1"/>
      <dgm:spPr/>
      <dgm:t>
        <a:bodyPr/>
        <a:lstStyle/>
        <a:p>
          <a:endParaRPr lang="en-US" sz="2200"/>
        </a:p>
      </dgm:t>
    </dgm:pt>
    <dgm:pt modelId="{05E9135B-2B87-8246-BAD7-7785A57B8A1F}">
      <dgm:prSet phldrT="[Text]" custT="1"/>
      <dgm:spPr/>
      <dgm:t>
        <a:bodyPr/>
        <a:lstStyle/>
        <a:p>
          <a:r>
            <a:rPr lang="en-US" sz="2500" b="1" dirty="0">
              <a:solidFill>
                <a:srgbClr val="000000"/>
              </a:solidFill>
            </a:rPr>
            <a:t>Vital Rate Regressions</a:t>
          </a:r>
        </a:p>
      </dgm:t>
    </dgm:pt>
    <dgm:pt modelId="{07519B57-18E6-0142-A8B9-090FD3C606BF}" type="parTrans" cxnId="{9B58E672-73CA-4C44-AE81-C5EFBEA42098}">
      <dgm:prSet/>
      <dgm:spPr/>
      <dgm:t>
        <a:bodyPr/>
        <a:lstStyle/>
        <a:p>
          <a:endParaRPr lang="en-US"/>
        </a:p>
      </dgm:t>
    </dgm:pt>
    <dgm:pt modelId="{77208E52-9A91-EB4D-B2D0-02D61A897188}" type="sibTrans" cxnId="{9B58E672-73CA-4C44-AE81-C5EFBEA42098}">
      <dgm:prSet custT="1"/>
      <dgm:spPr/>
      <dgm:t>
        <a:bodyPr/>
        <a:lstStyle/>
        <a:p>
          <a:endParaRPr lang="en-US" sz="2200"/>
        </a:p>
      </dgm:t>
    </dgm:pt>
    <dgm:pt modelId="{AAAF1A75-947D-D84C-A3C0-54D62B49155D}">
      <dgm:prSet phldrT="[Text]" custT="1"/>
      <dgm:spPr/>
      <dgm:t>
        <a:bodyPr/>
        <a:lstStyle/>
        <a:p>
          <a:r>
            <a:rPr lang="en-US" sz="2200" dirty="0"/>
            <a:t>IPM Kernel</a:t>
          </a:r>
        </a:p>
      </dgm:t>
    </dgm:pt>
    <dgm:pt modelId="{EFF710C4-30D1-6D4D-A84A-2D5452D0B389}" type="parTrans" cxnId="{B33E0DDD-ACFF-004A-8F64-2BC493D96678}">
      <dgm:prSet/>
      <dgm:spPr/>
      <dgm:t>
        <a:bodyPr/>
        <a:lstStyle/>
        <a:p>
          <a:endParaRPr lang="en-US"/>
        </a:p>
      </dgm:t>
    </dgm:pt>
    <dgm:pt modelId="{C51A43CD-6B94-CA43-B7E6-256911FF8EAF}" type="sibTrans" cxnId="{B33E0DDD-ACFF-004A-8F64-2BC493D96678}">
      <dgm:prSet custT="1"/>
      <dgm:spPr/>
      <dgm:t>
        <a:bodyPr/>
        <a:lstStyle/>
        <a:p>
          <a:endParaRPr lang="en-US" sz="2200"/>
        </a:p>
      </dgm:t>
    </dgm:pt>
    <dgm:pt modelId="{2C9F7E2C-0297-0247-9245-FF2B5E8C6674}">
      <dgm:prSet phldrT="[Text]" custT="1"/>
      <dgm:spPr/>
      <dgm:t>
        <a:bodyPr/>
        <a:lstStyle/>
        <a:p>
          <a:r>
            <a:rPr lang="en-US" sz="2200" dirty="0"/>
            <a:t>Analysis</a:t>
          </a:r>
        </a:p>
      </dgm:t>
    </dgm:pt>
    <dgm:pt modelId="{BB9CF2AA-11A1-0642-9E27-34D8E64DB8E0}" type="parTrans" cxnId="{8BBDAE92-EB25-0F46-8D8D-1390E078CE03}">
      <dgm:prSet/>
      <dgm:spPr/>
      <dgm:t>
        <a:bodyPr/>
        <a:lstStyle/>
        <a:p>
          <a:endParaRPr lang="en-US"/>
        </a:p>
      </dgm:t>
    </dgm:pt>
    <dgm:pt modelId="{D3A2ED69-95C4-9D44-8714-ED90C634B90C}" type="sibTrans" cxnId="{8BBDAE92-EB25-0F46-8D8D-1390E078CE03}">
      <dgm:prSet/>
      <dgm:spPr/>
      <dgm:t>
        <a:bodyPr/>
        <a:lstStyle/>
        <a:p>
          <a:endParaRPr lang="en-US"/>
        </a:p>
      </dgm:t>
    </dgm:pt>
    <dgm:pt modelId="{6CD4F53A-5993-7042-BDBF-A84CB4D59534}">
      <dgm:prSet phldrT="[Text]" custT="1"/>
      <dgm:spPr/>
      <dgm:t>
        <a:bodyPr/>
        <a:lstStyle/>
        <a:p>
          <a:r>
            <a:rPr lang="en-US" sz="2200" dirty="0" smtClean="0"/>
            <a:t>Data</a:t>
          </a:r>
          <a:endParaRPr lang="en-US" sz="2200" dirty="0"/>
        </a:p>
      </dgm:t>
    </dgm:pt>
    <dgm:pt modelId="{62458414-EF40-0342-B07F-6468AF272DE9}" type="parTrans" cxnId="{686E39F5-7636-2C42-AB23-AA758396060E}">
      <dgm:prSet/>
      <dgm:spPr/>
      <dgm:t>
        <a:bodyPr/>
        <a:lstStyle/>
        <a:p>
          <a:endParaRPr lang="en-US"/>
        </a:p>
      </dgm:t>
    </dgm:pt>
    <dgm:pt modelId="{FF3906A1-9D67-0B4F-B811-40617766CA72}" type="sibTrans" cxnId="{686E39F5-7636-2C42-AB23-AA758396060E}">
      <dgm:prSet/>
      <dgm:spPr/>
      <dgm:t>
        <a:bodyPr/>
        <a:lstStyle/>
        <a:p>
          <a:endParaRPr lang="en-US"/>
        </a:p>
      </dgm:t>
    </dgm:pt>
    <dgm:pt modelId="{E98FE9AE-659D-0643-995F-886377CADF80}" type="pres">
      <dgm:prSet presAssocID="{26D3FD58-8AC2-5C4C-952D-780125F0B616}" presName="Name0" presStyleCnt="0">
        <dgm:presLayoutVars>
          <dgm:dir/>
          <dgm:animLvl val="lvl"/>
          <dgm:resizeHandles val="exact"/>
        </dgm:presLayoutVars>
      </dgm:prSet>
      <dgm:spPr/>
    </dgm:pt>
    <dgm:pt modelId="{1A14B197-434E-9D41-9DAA-7996871B7CB7}" type="pres">
      <dgm:prSet presAssocID="{2C9F7E2C-0297-0247-9245-FF2B5E8C6674}" presName="boxAndChildren" presStyleCnt="0"/>
      <dgm:spPr/>
    </dgm:pt>
    <dgm:pt modelId="{C0121242-D4FF-1042-8D62-2D00A1E1BFEA}" type="pres">
      <dgm:prSet presAssocID="{2C9F7E2C-0297-0247-9245-FF2B5E8C6674}" presName="parentTextBox" presStyleLbl="node1" presStyleIdx="0" presStyleCnt="5"/>
      <dgm:spPr/>
      <dgm:t>
        <a:bodyPr/>
        <a:lstStyle/>
        <a:p>
          <a:endParaRPr lang="en-US"/>
        </a:p>
      </dgm:t>
    </dgm:pt>
    <dgm:pt modelId="{4B6DB4BD-9A76-324C-B001-0016AC3FB5D6}" type="pres">
      <dgm:prSet presAssocID="{C51A43CD-6B94-CA43-B7E6-256911FF8EAF}" presName="sp" presStyleCnt="0"/>
      <dgm:spPr/>
    </dgm:pt>
    <dgm:pt modelId="{E4A1D435-90AC-B043-B442-B6A72EBF4CEA}" type="pres">
      <dgm:prSet presAssocID="{AAAF1A75-947D-D84C-A3C0-54D62B49155D}" presName="arrowAndChildren" presStyleCnt="0"/>
      <dgm:spPr/>
    </dgm:pt>
    <dgm:pt modelId="{0935B404-F1A5-4240-A668-406B9E0BE166}" type="pres">
      <dgm:prSet presAssocID="{AAAF1A75-947D-D84C-A3C0-54D62B49155D}" presName="parentTextArrow" presStyleLbl="node1" presStyleIdx="1" presStyleCnt="5"/>
      <dgm:spPr/>
      <dgm:t>
        <a:bodyPr/>
        <a:lstStyle/>
        <a:p>
          <a:endParaRPr lang="en-US"/>
        </a:p>
      </dgm:t>
    </dgm:pt>
    <dgm:pt modelId="{9217446A-BAD7-E34C-9B1D-46F889167ED4}" type="pres">
      <dgm:prSet presAssocID="{77208E52-9A91-EB4D-B2D0-02D61A897188}" presName="sp" presStyleCnt="0"/>
      <dgm:spPr/>
    </dgm:pt>
    <dgm:pt modelId="{93F9A8A7-2365-DC46-86EB-C5894DA3F4AD}" type="pres">
      <dgm:prSet presAssocID="{05E9135B-2B87-8246-BAD7-7785A57B8A1F}" presName="arrowAndChildren" presStyleCnt="0"/>
      <dgm:spPr/>
    </dgm:pt>
    <dgm:pt modelId="{A8BBA525-0EA7-204C-A3A9-1AAF6C584E46}" type="pres">
      <dgm:prSet presAssocID="{05E9135B-2B87-8246-BAD7-7785A57B8A1F}" presName="parentTextArrow" presStyleLbl="node1" presStyleIdx="2" presStyleCnt="5"/>
      <dgm:spPr/>
      <dgm:t>
        <a:bodyPr/>
        <a:lstStyle/>
        <a:p>
          <a:endParaRPr lang="en-US"/>
        </a:p>
      </dgm:t>
    </dgm:pt>
    <dgm:pt modelId="{1ACF2F16-D910-014C-865E-FDA63F2B4E66}" type="pres">
      <dgm:prSet presAssocID="{FF3906A1-9D67-0B4F-B811-40617766CA72}" presName="sp" presStyleCnt="0"/>
      <dgm:spPr/>
    </dgm:pt>
    <dgm:pt modelId="{84FD6156-F391-5F4D-B3B2-3D8D9D1061D5}" type="pres">
      <dgm:prSet presAssocID="{6CD4F53A-5993-7042-BDBF-A84CB4D59534}" presName="arrowAndChildren" presStyleCnt="0"/>
      <dgm:spPr/>
    </dgm:pt>
    <dgm:pt modelId="{F3358384-FCD7-E84E-9E14-E34232A8D8CB}" type="pres">
      <dgm:prSet presAssocID="{6CD4F53A-5993-7042-BDBF-A84CB4D59534}" presName="parentTextArrow" presStyleLbl="node1" presStyleIdx="3" presStyleCnt="5"/>
      <dgm:spPr/>
      <dgm:t>
        <a:bodyPr/>
        <a:lstStyle/>
        <a:p>
          <a:endParaRPr lang="en-US"/>
        </a:p>
      </dgm:t>
    </dgm:pt>
    <dgm:pt modelId="{CF42CAB7-95FE-B941-88D7-296AC91959B7}" type="pres">
      <dgm:prSet presAssocID="{3D0E52E4-915D-7D4B-9A9D-C5259308338F}" presName="sp" presStyleCnt="0"/>
      <dgm:spPr/>
    </dgm:pt>
    <dgm:pt modelId="{D1D556AE-60E9-AF4A-81F4-56DB42219CAB}" type="pres">
      <dgm:prSet presAssocID="{CFC4DEA8-3366-7449-B6AC-1B0CD4622175}" presName="arrowAndChildren" presStyleCnt="0"/>
      <dgm:spPr/>
    </dgm:pt>
    <dgm:pt modelId="{0080B952-F1BA-6A4B-B320-D31F6DFF5AF8}" type="pres">
      <dgm:prSet presAssocID="{CFC4DEA8-3366-7449-B6AC-1B0CD4622175}" presName="parentTextArrow" presStyleLbl="node1" presStyleIdx="4" presStyleCnt="5"/>
      <dgm:spPr/>
      <dgm:t>
        <a:bodyPr/>
        <a:lstStyle/>
        <a:p>
          <a:endParaRPr lang="en-US"/>
        </a:p>
      </dgm:t>
    </dgm:pt>
  </dgm:ptLst>
  <dgm:cxnLst>
    <dgm:cxn modelId="{B33E0DDD-ACFF-004A-8F64-2BC493D96678}" srcId="{26D3FD58-8AC2-5C4C-952D-780125F0B616}" destId="{AAAF1A75-947D-D84C-A3C0-54D62B49155D}" srcOrd="3" destOrd="0" parTransId="{EFF710C4-30D1-6D4D-A84A-2D5452D0B389}" sibTransId="{C51A43CD-6B94-CA43-B7E6-256911FF8EAF}"/>
    <dgm:cxn modelId="{827C93ED-FCD8-8042-898A-C0AE4A72894F}" type="presOf" srcId="{26D3FD58-8AC2-5C4C-952D-780125F0B616}" destId="{E98FE9AE-659D-0643-995F-886377CADF80}" srcOrd="0" destOrd="0" presId="urn:microsoft.com/office/officeart/2005/8/layout/process4"/>
    <dgm:cxn modelId="{8BBDAE92-EB25-0F46-8D8D-1390E078CE03}" srcId="{26D3FD58-8AC2-5C4C-952D-780125F0B616}" destId="{2C9F7E2C-0297-0247-9245-FF2B5E8C6674}" srcOrd="4" destOrd="0" parTransId="{BB9CF2AA-11A1-0642-9E27-34D8E64DB8E0}" sibTransId="{D3A2ED69-95C4-9D44-8714-ED90C634B90C}"/>
    <dgm:cxn modelId="{9B58E672-73CA-4C44-AE81-C5EFBEA42098}" srcId="{26D3FD58-8AC2-5C4C-952D-780125F0B616}" destId="{05E9135B-2B87-8246-BAD7-7785A57B8A1F}" srcOrd="2" destOrd="0" parTransId="{07519B57-18E6-0142-A8B9-090FD3C606BF}" sibTransId="{77208E52-9A91-EB4D-B2D0-02D61A897188}"/>
    <dgm:cxn modelId="{8C831994-F045-1C4C-9777-D5AFF05D9019}" type="presOf" srcId="{6CD4F53A-5993-7042-BDBF-A84CB4D59534}" destId="{F3358384-FCD7-E84E-9E14-E34232A8D8CB}" srcOrd="0" destOrd="0" presId="urn:microsoft.com/office/officeart/2005/8/layout/process4"/>
    <dgm:cxn modelId="{5E89950B-0D44-B14B-AC6E-C767353E5713}" type="presOf" srcId="{2C9F7E2C-0297-0247-9245-FF2B5E8C6674}" destId="{C0121242-D4FF-1042-8D62-2D00A1E1BFEA}" srcOrd="0" destOrd="0" presId="urn:microsoft.com/office/officeart/2005/8/layout/process4"/>
    <dgm:cxn modelId="{31E1539F-A022-314A-AB22-8EF0C362EBA8}" type="presOf" srcId="{05E9135B-2B87-8246-BAD7-7785A57B8A1F}" destId="{A8BBA525-0EA7-204C-A3A9-1AAF6C584E46}" srcOrd="0" destOrd="0" presId="urn:microsoft.com/office/officeart/2005/8/layout/process4"/>
    <dgm:cxn modelId="{5C6B700C-0C6E-2E44-BDF4-143470C20BBF}" type="presOf" srcId="{CFC4DEA8-3366-7449-B6AC-1B0CD4622175}" destId="{0080B952-F1BA-6A4B-B320-D31F6DFF5AF8}" srcOrd="0" destOrd="0" presId="urn:microsoft.com/office/officeart/2005/8/layout/process4"/>
    <dgm:cxn modelId="{686E39F5-7636-2C42-AB23-AA758396060E}" srcId="{26D3FD58-8AC2-5C4C-952D-780125F0B616}" destId="{6CD4F53A-5993-7042-BDBF-A84CB4D59534}" srcOrd="1" destOrd="0" parTransId="{62458414-EF40-0342-B07F-6468AF272DE9}" sibTransId="{FF3906A1-9D67-0B4F-B811-40617766CA72}"/>
    <dgm:cxn modelId="{C4EFB1E8-7F53-1A44-9831-C9D9C213D578}" type="presOf" srcId="{AAAF1A75-947D-D84C-A3C0-54D62B49155D}" destId="{0935B404-F1A5-4240-A668-406B9E0BE166}" srcOrd="0" destOrd="0" presId="urn:microsoft.com/office/officeart/2005/8/layout/process4"/>
    <dgm:cxn modelId="{9F854AC5-9A47-234E-9588-5554BF38A7D7}" srcId="{26D3FD58-8AC2-5C4C-952D-780125F0B616}" destId="{CFC4DEA8-3366-7449-B6AC-1B0CD4622175}" srcOrd="0" destOrd="0" parTransId="{929013B9-DAFD-5949-A2D2-5339F20F1561}" sibTransId="{3D0E52E4-915D-7D4B-9A9D-C5259308338F}"/>
    <dgm:cxn modelId="{269F624A-FA0B-4641-B3FA-05BD4F827293}" type="presParOf" srcId="{E98FE9AE-659D-0643-995F-886377CADF80}" destId="{1A14B197-434E-9D41-9DAA-7996871B7CB7}" srcOrd="0" destOrd="0" presId="urn:microsoft.com/office/officeart/2005/8/layout/process4"/>
    <dgm:cxn modelId="{BECB5DA5-D27A-AC4C-8E03-3F91AA4E227B}" type="presParOf" srcId="{1A14B197-434E-9D41-9DAA-7996871B7CB7}" destId="{C0121242-D4FF-1042-8D62-2D00A1E1BFEA}" srcOrd="0" destOrd="0" presId="urn:microsoft.com/office/officeart/2005/8/layout/process4"/>
    <dgm:cxn modelId="{2B4ACAB4-FA88-B94F-A39C-64ECD827D7EB}" type="presParOf" srcId="{E98FE9AE-659D-0643-995F-886377CADF80}" destId="{4B6DB4BD-9A76-324C-B001-0016AC3FB5D6}" srcOrd="1" destOrd="0" presId="urn:microsoft.com/office/officeart/2005/8/layout/process4"/>
    <dgm:cxn modelId="{7CB50132-1369-E544-9CD5-768C4E766422}" type="presParOf" srcId="{E98FE9AE-659D-0643-995F-886377CADF80}" destId="{E4A1D435-90AC-B043-B442-B6A72EBF4CEA}" srcOrd="2" destOrd="0" presId="urn:microsoft.com/office/officeart/2005/8/layout/process4"/>
    <dgm:cxn modelId="{6560E3E5-907A-7B4F-9676-C29E379919FE}" type="presParOf" srcId="{E4A1D435-90AC-B043-B442-B6A72EBF4CEA}" destId="{0935B404-F1A5-4240-A668-406B9E0BE166}" srcOrd="0" destOrd="0" presId="urn:microsoft.com/office/officeart/2005/8/layout/process4"/>
    <dgm:cxn modelId="{9630ABA9-EEAA-C444-9C2A-CC895B640345}" type="presParOf" srcId="{E98FE9AE-659D-0643-995F-886377CADF80}" destId="{9217446A-BAD7-E34C-9B1D-46F889167ED4}" srcOrd="3" destOrd="0" presId="urn:microsoft.com/office/officeart/2005/8/layout/process4"/>
    <dgm:cxn modelId="{27499DB5-83F1-4240-AB56-019345E2F7EA}" type="presParOf" srcId="{E98FE9AE-659D-0643-995F-886377CADF80}" destId="{93F9A8A7-2365-DC46-86EB-C5894DA3F4AD}" srcOrd="4" destOrd="0" presId="urn:microsoft.com/office/officeart/2005/8/layout/process4"/>
    <dgm:cxn modelId="{9338714B-D4EB-F946-A362-82438AFDE262}" type="presParOf" srcId="{93F9A8A7-2365-DC46-86EB-C5894DA3F4AD}" destId="{A8BBA525-0EA7-204C-A3A9-1AAF6C584E46}" srcOrd="0" destOrd="0" presId="urn:microsoft.com/office/officeart/2005/8/layout/process4"/>
    <dgm:cxn modelId="{F6DEA6A3-0E70-4B40-8436-A798C5C24FCF}" type="presParOf" srcId="{E98FE9AE-659D-0643-995F-886377CADF80}" destId="{1ACF2F16-D910-014C-865E-FDA63F2B4E66}" srcOrd="5" destOrd="0" presId="urn:microsoft.com/office/officeart/2005/8/layout/process4"/>
    <dgm:cxn modelId="{3163C65D-471D-304E-82CB-59DAD4BF3A16}" type="presParOf" srcId="{E98FE9AE-659D-0643-995F-886377CADF80}" destId="{84FD6156-F391-5F4D-B3B2-3D8D9D1061D5}" srcOrd="6" destOrd="0" presId="urn:microsoft.com/office/officeart/2005/8/layout/process4"/>
    <dgm:cxn modelId="{382A8093-0858-BC42-86BA-5AA96861AA5E}" type="presParOf" srcId="{84FD6156-F391-5F4D-B3B2-3D8D9D1061D5}" destId="{F3358384-FCD7-E84E-9E14-E34232A8D8CB}" srcOrd="0" destOrd="0" presId="urn:microsoft.com/office/officeart/2005/8/layout/process4"/>
    <dgm:cxn modelId="{EA0F32A9-FE79-A143-A560-A393E7428096}" type="presParOf" srcId="{E98FE9AE-659D-0643-995F-886377CADF80}" destId="{CF42CAB7-95FE-B941-88D7-296AC91959B7}" srcOrd="7" destOrd="0" presId="urn:microsoft.com/office/officeart/2005/8/layout/process4"/>
    <dgm:cxn modelId="{BD74123E-025E-384B-BB2D-1D8EE2A21C61}" type="presParOf" srcId="{E98FE9AE-659D-0643-995F-886377CADF80}" destId="{D1D556AE-60E9-AF4A-81F4-56DB42219CAB}" srcOrd="8" destOrd="0" presId="urn:microsoft.com/office/officeart/2005/8/layout/process4"/>
    <dgm:cxn modelId="{1183D1FC-3BD0-7041-9EB2-0B1506326E3B}" type="presParOf" srcId="{D1D556AE-60E9-AF4A-81F4-56DB42219CAB}" destId="{0080B952-F1BA-6A4B-B320-D31F6DFF5AF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D3FD58-8AC2-5C4C-952D-780125F0B616}" type="doc">
      <dgm:prSet loTypeId="urn:microsoft.com/office/officeart/2005/8/layout/process4" loCatId="" qsTypeId="urn:microsoft.com/office/officeart/2005/8/quickstyle/simple4" qsCatId="simple" csTypeId="urn:microsoft.com/office/officeart/2005/8/colors/accent1_2" csCatId="accent1" phldr="1"/>
      <dgm:spPr/>
    </dgm:pt>
    <dgm:pt modelId="{CFC4DEA8-3366-7449-B6AC-1B0CD4622175}">
      <dgm:prSet phldrT="[Text]" custT="1"/>
      <dgm:spPr/>
      <dgm:t>
        <a:bodyPr/>
        <a:lstStyle/>
        <a:p>
          <a:r>
            <a:rPr lang="en-US" sz="2200" dirty="0"/>
            <a:t>Life History</a:t>
          </a:r>
        </a:p>
      </dgm:t>
    </dgm:pt>
    <dgm:pt modelId="{929013B9-DAFD-5949-A2D2-5339F20F1561}" type="parTrans" cxnId="{9F854AC5-9A47-234E-9588-5554BF38A7D7}">
      <dgm:prSet/>
      <dgm:spPr/>
      <dgm:t>
        <a:bodyPr/>
        <a:lstStyle/>
        <a:p>
          <a:endParaRPr lang="en-US"/>
        </a:p>
      </dgm:t>
    </dgm:pt>
    <dgm:pt modelId="{3D0E52E4-915D-7D4B-9A9D-C5259308338F}" type="sibTrans" cxnId="{9F854AC5-9A47-234E-9588-5554BF38A7D7}">
      <dgm:prSet custT="1"/>
      <dgm:spPr/>
      <dgm:t>
        <a:bodyPr/>
        <a:lstStyle/>
        <a:p>
          <a:endParaRPr lang="en-US" sz="2200"/>
        </a:p>
      </dgm:t>
    </dgm:pt>
    <dgm:pt modelId="{05E9135B-2B87-8246-BAD7-7785A57B8A1F}">
      <dgm:prSet phldrT="[Text]" custT="1"/>
      <dgm:spPr/>
      <dgm:t>
        <a:bodyPr/>
        <a:lstStyle/>
        <a:p>
          <a:r>
            <a:rPr lang="en-US" sz="2200" dirty="0"/>
            <a:t>Vital Rate Regressions</a:t>
          </a:r>
        </a:p>
      </dgm:t>
    </dgm:pt>
    <dgm:pt modelId="{07519B57-18E6-0142-A8B9-090FD3C606BF}" type="parTrans" cxnId="{9B58E672-73CA-4C44-AE81-C5EFBEA42098}">
      <dgm:prSet/>
      <dgm:spPr/>
      <dgm:t>
        <a:bodyPr/>
        <a:lstStyle/>
        <a:p>
          <a:endParaRPr lang="en-US"/>
        </a:p>
      </dgm:t>
    </dgm:pt>
    <dgm:pt modelId="{77208E52-9A91-EB4D-B2D0-02D61A897188}" type="sibTrans" cxnId="{9B58E672-73CA-4C44-AE81-C5EFBEA42098}">
      <dgm:prSet custT="1"/>
      <dgm:spPr/>
      <dgm:t>
        <a:bodyPr/>
        <a:lstStyle/>
        <a:p>
          <a:endParaRPr lang="en-US" sz="2200"/>
        </a:p>
      </dgm:t>
    </dgm:pt>
    <dgm:pt modelId="{AAAF1A75-947D-D84C-A3C0-54D62B49155D}">
      <dgm:prSet phldrT="[Text]" custT="1"/>
      <dgm:spPr/>
      <dgm:t>
        <a:bodyPr/>
        <a:lstStyle/>
        <a:p>
          <a:r>
            <a:rPr lang="en-US" sz="3000" b="1" dirty="0">
              <a:solidFill>
                <a:srgbClr val="000000"/>
              </a:solidFill>
            </a:rPr>
            <a:t>IPM Kernel</a:t>
          </a:r>
        </a:p>
      </dgm:t>
    </dgm:pt>
    <dgm:pt modelId="{EFF710C4-30D1-6D4D-A84A-2D5452D0B389}" type="parTrans" cxnId="{B33E0DDD-ACFF-004A-8F64-2BC493D96678}">
      <dgm:prSet/>
      <dgm:spPr/>
      <dgm:t>
        <a:bodyPr/>
        <a:lstStyle/>
        <a:p>
          <a:endParaRPr lang="en-US"/>
        </a:p>
      </dgm:t>
    </dgm:pt>
    <dgm:pt modelId="{C51A43CD-6B94-CA43-B7E6-256911FF8EAF}" type="sibTrans" cxnId="{B33E0DDD-ACFF-004A-8F64-2BC493D96678}">
      <dgm:prSet custT="1"/>
      <dgm:spPr/>
      <dgm:t>
        <a:bodyPr/>
        <a:lstStyle/>
        <a:p>
          <a:endParaRPr lang="en-US" sz="2200"/>
        </a:p>
      </dgm:t>
    </dgm:pt>
    <dgm:pt modelId="{2C9F7E2C-0297-0247-9245-FF2B5E8C6674}">
      <dgm:prSet phldrT="[Text]" custT="1"/>
      <dgm:spPr/>
      <dgm:t>
        <a:bodyPr/>
        <a:lstStyle/>
        <a:p>
          <a:r>
            <a:rPr lang="en-US" sz="2200" dirty="0"/>
            <a:t>Analysis</a:t>
          </a:r>
        </a:p>
      </dgm:t>
    </dgm:pt>
    <dgm:pt modelId="{BB9CF2AA-11A1-0642-9E27-34D8E64DB8E0}" type="parTrans" cxnId="{8BBDAE92-EB25-0F46-8D8D-1390E078CE03}">
      <dgm:prSet/>
      <dgm:spPr/>
      <dgm:t>
        <a:bodyPr/>
        <a:lstStyle/>
        <a:p>
          <a:endParaRPr lang="en-US"/>
        </a:p>
      </dgm:t>
    </dgm:pt>
    <dgm:pt modelId="{D3A2ED69-95C4-9D44-8714-ED90C634B90C}" type="sibTrans" cxnId="{8BBDAE92-EB25-0F46-8D8D-1390E078CE03}">
      <dgm:prSet/>
      <dgm:spPr/>
      <dgm:t>
        <a:bodyPr/>
        <a:lstStyle/>
        <a:p>
          <a:endParaRPr lang="en-US"/>
        </a:p>
      </dgm:t>
    </dgm:pt>
    <dgm:pt modelId="{6CD4F53A-5993-7042-BDBF-A84CB4D59534}">
      <dgm:prSet phldrT="[Text]" custT="1"/>
      <dgm:spPr/>
      <dgm:t>
        <a:bodyPr/>
        <a:lstStyle/>
        <a:p>
          <a:r>
            <a:rPr lang="en-US" sz="2200" dirty="0" smtClean="0"/>
            <a:t>Data</a:t>
          </a:r>
          <a:endParaRPr lang="en-US" sz="2200" dirty="0"/>
        </a:p>
      </dgm:t>
    </dgm:pt>
    <dgm:pt modelId="{62458414-EF40-0342-B07F-6468AF272DE9}" type="parTrans" cxnId="{686E39F5-7636-2C42-AB23-AA758396060E}">
      <dgm:prSet/>
      <dgm:spPr/>
      <dgm:t>
        <a:bodyPr/>
        <a:lstStyle/>
        <a:p>
          <a:endParaRPr lang="en-US"/>
        </a:p>
      </dgm:t>
    </dgm:pt>
    <dgm:pt modelId="{FF3906A1-9D67-0B4F-B811-40617766CA72}" type="sibTrans" cxnId="{686E39F5-7636-2C42-AB23-AA758396060E}">
      <dgm:prSet/>
      <dgm:spPr/>
      <dgm:t>
        <a:bodyPr/>
        <a:lstStyle/>
        <a:p>
          <a:endParaRPr lang="en-US"/>
        </a:p>
      </dgm:t>
    </dgm:pt>
    <dgm:pt modelId="{E98FE9AE-659D-0643-995F-886377CADF80}" type="pres">
      <dgm:prSet presAssocID="{26D3FD58-8AC2-5C4C-952D-780125F0B616}" presName="Name0" presStyleCnt="0">
        <dgm:presLayoutVars>
          <dgm:dir/>
          <dgm:animLvl val="lvl"/>
          <dgm:resizeHandles val="exact"/>
        </dgm:presLayoutVars>
      </dgm:prSet>
      <dgm:spPr/>
    </dgm:pt>
    <dgm:pt modelId="{1A14B197-434E-9D41-9DAA-7996871B7CB7}" type="pres">
      <dgm:prSet presAssocID="{2C9F7E2C-0297-0247-9245-FF2B5E8C6674}" presName="boxAndChildren" presStyleCnt="0"/>
      <dgm:spPr/>
    </dgm:pt>
    <dgm:pt modelId="{C0121242-D4FF-1042-8D62-2D00A1E1BFEA}" type="pres">
      <dgm:prSet presAssocID="{2C9F7E2C-0297-0247-9245-FF2B5E8C6674}" presName="parentTextBox" presStyleLbl="node1" presStyleIdx="0" presStyleCnt="5"/>
      <dgm:spPr/>
      <dgm:t>
        <a:bodyPr/>
        <a:lstStyle/>
        <a:p>
          <a:endParaRPr lang="en-US"/>
        </a:p>
      </dgm:t>
    </dgm:pt>
    <dgm:pt modelId="{4B6DB4BD-9A76-324C-B001-0016AC3FB5D6}" type="pres">
      <dgm:prSet presAssocID="{C51A43CD-6B94-CA43-B7E6-256911FF8EAF}" presName="sp" presStyleCnt="0"/>
      <dgm:spPr/>
    </dgm:pt>
    <dgm:pt modelId="{E4A1D435-90AC-B043-B442-B6A72EBF4CEA}" type="pres">
      <dgm:prSet presAssocID="{AAAF1A75-947D-D84C-A3C0-54D62B49155D}" presName="arrowAndChildren" presStyleCnt="0"/>
      <dgm:spPr/>
    </dgm:pt>
    <dgm:pt modelId="{0935B404-F1A5-4240-A668-406B9E0BE166}" type="pres">
      <dgm:prSet presAssocID="{AAAF1A75-947D-D84C-A3C0-54D62B49155D}" presName="parentTextArrow" presStyleLbl="node1" presStyleIdx="1" presStyleCnt="5"/>
      <dgm:spPr/>
      <dgm:t>
        <a:bodyPr/>
        <a:lstStyle/>
        <a:p>
          <a:endParaRPr lang="en-US"/>
        </a:p>
      </dgm:t>
    </dgm:pt>
    <dgm:pt modelId="{9217446A-BAD7-E34C-9B1D-46F889167ED4}" type="pres">
      <dgm:prSet presAssocID="{77208E52-9A91-EB4D-B2D0-02D61A897188}" presName="sp" presStyleCnt="0"/>
      <dgm:spPr/>
    </dgm:pt>
    <dgm:pt modelId="{93F9A8A7-2365-DC46-86EB-C5894DA3F4AD}" type="pres">
      <dgm:prSet presAssocID="{05E9135B-2B87-8246-BAD7-7785A57B8A1F}" presName="arrowAndChildren" presStyleCnt="0"/>
      <dgm:spPr/>
    </dgm:pt>
    <dgm:pt modelId="{A8BBA525-0EA7-204C-A3A9-1AAF6C584E46}" type="pres">
      <dgm:prSet presAssocID="{05E9135B-2B87-8246-BAD7-7785A57B8A1F}" presName="parentTextArrow" presStyleLbl="node1" presStyleIdx="2" presStyleCnt="5"/>
      <dgm:spPr/>
      <dgm:t>
        <a:bodyPr/>
        <a:lstStyle/>
        <a:p>
          <a:endParaRPr lang="en-US"/>
        </a:p>
      </dgm:t>
    </dgm:pt>
    <dgm:pt modelId="{1ACF2F16-D910-014C-865E-FDA63F2B4E66}" type="pres">
      <dgm:prSet presAssocID="{FF3906A1-9D67-0B4F-B811-40617766CA72}" presName="sp" presStyleCnt="0"/>
      <dgm:spPr/>
    </dgm:pt>
    <dgm:pt modelId="{84FD6156-F391-5F4D-B3B2-3D8D9D1061D5}" type="pres">
      <dgm:prSet presAssocID="{6CD4F53A-5993-7042-BDBF-A84CB4D59534}" presName="arrowAndChildren" presStyleCnt="0"/>
      <dgm:spPr/>
    </dgm:pt>
    <dgm:pt modelId="{F3358384-FCD7-E84E-9E14-E34232A8D8CB}" type="pres">
      <dgm:prSet presAssocID="{6CD4F53A-5993-7042-BDBF-A84CB4D59534}" presName="parentTextArrow" presStyleLbl="node1" presStyleIdx="3" presStyleCnt="5"/>
      <dgm:spPr/>
      <dgm:t>
        <a:bodyPr/>
        <a:lstStyle/>
        <a:p>
          <a:endParaRPr lang="en-US"/>
        </a:p>
      </dgm:t>
    </dgm:pt>
    <dgm:pt modelId="{CF42CAB7-95FE-B941-88D7-296AC91959B7}" type="pres">
      <dgm:prSet presAssocID="{3D0E52E4-915D-7D4B-9A9D-C5259308338F}" presName="sp" presStyleCnt="0"/>
      <dgm:spPr/>
    </dgm:pt>
    <dgm:pt modelId="{D1D556AE-60E9-AF4A-81F4-56DB42219CAB}" type="pres">
      <dgm:prSet presAssocID="{CFC4DEA8-3366-7449-B6AC-1B0CD4622175}" presName="arrowAndChildren" presStyleCnt="0"/>
      <dgm:spPr/>
    </dgm:pt>
    <dgm:pt modelId="{0080B952-F1BA-6A4B-B320-D31F6DFF5AF8}" type="pres">
      <dgm:prSet presAssocID="{CFC4DEA8-3366-7449-B6AC-1B0CD4622175}" presName="parentTextArrow" presStyleLbl="node1" presStyleIdx="4" presStyleCnt="5"/>
      <dgm:spPr/>
      <dgm:t>
        <a:bodyPr/>
        <a:lstStyle/>
        <a:p>
          <a:endParaRPr lang="en-US"/>
        </a:p>
      </dgm:t>
    </dgm:pt>
  </dgm:ptLst>
  <dgm:cxnLst>
    <dgm:cxn modelId="{B33E0DDD-ACFF-004A-8F64-2BC493D96678}" srcId="{26D3FD58-8AC2-5C4C-952D-780125F0B616}" destId="{AAAF1A75-947D-D84C-A3C0-54D62B49155D}" srcOrd="3" destOrd="0" parTransId="{EFF710C4-30D1-6D4D-A84A-2D5452D0B389}" sibTransId="{C51A43CD-6B94-CA43-B7E6-256911FF8EAF}"/>
    <dgm:cxn modelId="{8BBDAE92-EB25-0F46-8D8D-1390E078CE03}" srcId="{26D3FD58-8AC2-5C4C-952D-780125F0B616}" destId="{2C9F7E2C-0297-0247-9245-FF2B5E8C6674}" srcOrd="4" destOrd="0" parTransId="{BB9CF2AA-11A1-0642-9E27-34D8E64DB8E0}" sibTransId="{D3A2ED69-95C4-9D44-8714-ED90C634B90C}"/>
    <dgm:cxn modelId="{94F4A5F7-8576-3D45-AE66-75A62AE22883}" type="presOf" srcId="{CFC4DEA8-3366-7449-B6AC-1B0CD4622175}" destId="{0080B952-F1BA-6A4B-B320-D31F6DFF5AF8}" srcOrd="0" destOrd="0" presId="urn:microsoft.com/office/officeart/2005/8/layout/process4"/>
    <dgm:cxn modelId="{9B58E672-73CA-4C44-AE81-C5EFBEA42098}" srcId="{26D3FD58-8AC2-5C4C-952D-780125F0B616}" destId="{05E9135B-2B87-8246-BAD7-7785A57B8A1F}" srcOrd="2" destOrd="0" parTransId="{07519B57-18E6-0142-A8B9-090FD3C606BF}" sibTransId="{77208E52-9A91-EB4D-B2D0-02D61A897188}"/>
    <dgm:cxn modelId="{773925D7-3839-BB47-A2BF-775915EF5278}" type="presOf" srcId="{AAAF1A75-947D-D84C-A3C0-54D62B49155D}" destId="{0935B404-F1A5-4240-A668-406B9E0BE166}" srcOrd="0" destOrd="0" presId="urn:microsoft.com/office/officeart/2005/8/layout/process4"/>
    <dgm:cxn modelId="{22D12690-5A3B-F343-B196-7A9D036DFBFC}" type="presOf" srcId="{2C9F7E2C-0297-0247-9245-FF2B5E8C6674}" destId="{C0121242-D4FF-1042-8D62-2D00A1E1BFEA}" srcOrd="0" destOrd="0" presId="urn:microsoft.com/office/officeart/2005/8/layout/process4"/>
    <dgm:cxn modelId="{A2DEBF05-9940-5C48-BBC6-295F3E2B40AD}" type="presOf" srcId="{05E9135B-2B87-8246-BAD7-7785A57B8A1F}" destId="{A8BBA525-0EA7-204C-A3A9-1AAF6C584E46}" srcOrd="0" destOrd="0" presId="urn:microsoft.com/office/officeart/2005/8/layout/process4"/>
    <dgm:cxn modelId="{49DBB494-49C7-B94A-8D6B-F0ED78698C6C}" type="presOf" srcId="{6CD4F53A-5993-7042-BDBF-A84CB4D59534}" destId="{F3358384-FCD7-E84E-9E14-E34232A8D8CB}" srcOrd="0" destOrd="0" presId="urn:microsoft.com/office/officeart/2005/8/layout/process4"/>
    <dgm:cxn modelId="{5AC5A95C-2F71-D14C-B11B-A6A50177551A}" type="presOf" srcId="{26D3FD58-8AC2-5C4C-952D-780125F0B616}" destId="{E98FE9AE-659D-0643-995F-886377CADF80}" srcOrd="0" destOrd="0" presId="urn:microsoft.com/office/officeart/2005/8/layout/process4"/>
    <dgm:cxn modelId="{686E39F5-7636-2C42-AB23-AA758396060E}" srcId="{26D3FD58-8AC2-5C4C-952D-780125F0B616}" destId="{6CD4F53A-5993-7042-BDBF-A84CB4D59534}" srcOrd="1" destOrd="0" parTransId="{62458414-EF40-0342-B07F-6468AF272DE9}" sibTransId="{FF3906A1-9D67-0B4F-B811-40617766CA72}"/>
    <dgm:cxn modelId="{9F854AC5-9A47-234E-9588-5554BF38A7D7}" srcId="{26D3FD58-8AC2-5C4C-952D-780125F0B616}" destId="{CFC4DEA8-3366-7449-B6AC-1B0CD4622175}" srcOrd="0" destOrd="0" parTransId="{929013B9-DAFD-5949-A2D2-5339F20F1561}" sibTransId="{3D0E52E4-915D-7D4B-9A9D-C5259308338F}"/>
    <dgm:cxn modelId="{E4E99A7A-2FD7-9A48-B675-D6621032C988}" type="presParOf" srcId="{E98FE9AE-659D-0643-995F-886377CADF80}" destId="{1A14B197-434E-9D41-9DAA-7996871B7CB7}" srcOrd="0" destOrd="0" presId="urn:microsoft.com/office/officeart/2005/8/layout/process4"/>
    <dgm:cxn modelId="{EE12ACF2-4010-5A4C-AA3D-66EDC0DFB805}" type="presParOf" srcId="{1A14B197-434E-9D41-9DAA-7996871B7CB7}" destId="{C0121242-D4FF-1042-8D62-2D00A1E1BFEA}" srcOrd="0" destOrd="0" presId="urn:microsoft.com/office/officeart/2005/8/layout/process4"/>
    <dgm:cxn modelId="{7164FD3B-5673-B44A-8947-C951332A80C7}" type="presParOf" srcId="{E98FE9AE-659D-0643-995F-886377CADF80}" destId="{4B6DB4BD-9A76-324C-B001-0016AC3FB5D6}" srcOrd="1" destOrd="0" presId="urn:microsoft.com/office/officeart/2005/8/layout/process4"/>
    <dgm:cxn modelId="{83A8D960-8F65-934A-91D8-B8D34789C880}" type="presParOf" srcId="{E98FE9AE-659D-0643-995F-886377CADF80}" destId="{E4A1D435-90AC-B043-B442-B6A72EBF4CEA}" srcOrd="2" destOrd="0" presId="urn:microsoft.com/office/officeart/2005/8/layout/process4"/>
    <dgm:cxn modelId="{7652A619-B160-D041-B6B4-00013949DA21}" type="presParOf" srcId="{E4A1D435-90AC-B043-B442-B6A72EBF4CEA}" destId="{0935B404-F1A5-4240-A668-406B9E0BE166}" srcOrd="0" destOrd="0" presId="urn:microsoft.com/office/officeart/2005/8/layout/process4"/>
    <dgm:cxn modelId="{7E4E0E2E-1824-2745-9072-F1D9FCF6983F}" type="presParOf" srcId="{E98FE9AE-659D-0643-995F-886377CADF80}" destId="{9217446A-BAD7-E34C-9B1D-46F889167ED4}" srcOrd="3" destOrd="0" presId="urn:microsoft.com/office/officeart/2005/8/layout/process4"/>
    <dgm:cxn modelId="{59DD8703-8FBF-2644-BB50-E4C252EDC074}" type="presParOf" srcId="{E98FE9AE-659D-0643-995F-886377CADF80}" destId="{93F9A8A7-2365-DC46-86EB-C5894DA3F4AD}" srcOrd="4" destOrd="0" presId="urn:microsoft.com/office/officeart/2005/8/layout/process4"/>
    <dgm:cxn modelId="{3FFC0554-7612-A049-A043-76D83E14775D}" type="presParOf" srcId="{93F9A8A7-2365-DC46-86EB-C5894DA3F4AD}" destId="{A8BBA525-0EA7-204C-A3A9-1AAF6C584E46}" srcOrd="0" destOrd="0" presId="urn:microsoft.com/office/officeart/2005/8/layout/process4"/>
    <dgm:cxn modelId="{009DF4B7-6D40-DC46-8734-C4C7BF4C560F}" type="presParOf" srcId="{E98FE9AE-659D-0643-995F-886377CADF80}" destId="{1ACF2F16-D910-014C-865E-FDA63F2B4E66}" srcOrd="5" destOrd="0" presId="urn:microsoft.com/office/officeart/2005/8/layout/process4"/>
    <dgm:cxn modelId="{D4822F20-67B1-9D41-AAD0-970EC9CB442F}" type="presParOf" srcId="{E98FE9AE-659D-0643-995F-886377CADF80}" destId="{84FD6156-F391-5F4D-B3B2-3D8D9D1061D5}" srcOrd="6" destOrd="0" presId="urn:microsoft.com/office/officeart/2005/8/layout/process4"/>
    <dgm:cxn modelId="{735BB59A-1F3A-1B4C-A802-48A78D9CFDF8}" type="presParOf" srcId="{84FD6156-F391-5F4D-B3B2-3D8D9D1061D5}" destId="{F3358384-FCD7-E84E-9E14-E34232A8D8CB}" srcOrd="0" destOrd="0" presId="urn:microsoft.com/office/officeart/2005/8/layout/process4"/>
    <dgm:cxn modelId="{AC3F0DAA-623B-7F43-A0CF-C06984F0A442}" type="presParOf" srcId="{E98FE9AE-659D-0643-995F-886377CADF80}" destId="{CF42CAB7-95FE-B941-88D7-296AC91959B7}" srcOrd="7" destOrd="0" presId="urn:microsoft.com/office/officeart/2005/8/layout/process4"/>
    <dgm:cxn modelId="{51F6DCFF-2E7F-3249-A7E2-676BF34A80D7}" type="presParOf" srcId="{E98FE9AE-659D-0643-995F-886377CADF80}" destId="{D1D556AE-60E9-AF4A-81F4-56DB42219CAB}" srcOrd="8" destOrd="0" presId="urn:microsoft.com/office/officeart/2005/8/layout/process4"/>
    <dgm:cxn modelId="{5B6B5045-8C14-CE4B-8A22-D671760071AF}" type="presParOf" srcId="{D1D556AE-60E9-AF4A-81F4-56DB42219CAB}" destId="{0080B952-F1BA-6A4B-B320-D31F6DFF5AF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D3FD58-8AC2-5C4C-952D-780125F0B616}" type="doc">
      <dgm:prSet loTypeId="urn:microsoft.com/office/officeart/2005/8/layout/process4" loCatId="" qsTypeId="urn:microsoft.com/office/officeart/2005/8/quickstyle/simple4" qsCatId="simple" csTypeId="urn:microsoft.com/office/officeart/2005/8/colors/accent1_2" csCatId="accent1" phldr="1"/>
      <dgm:spPr/>
    </dgm:pt>
    <dgm:pt modelId="{CFC4DEA8-3366-7449-B6AC-1B0CD4622175}">
      <dgm:prSet phldrT="[Text]" custT="1"/>
      <dgm:spPr/>
      <dgm:t>
        <a:bodyPr/>
        <a:lstStyle/>
        <a:p>
          <a:r>
            <a:rPr lang="en-US" sz="2200" dirty="0"/>
            <a:t>Life History</a:t>
          </a:r>
        </a:p>
      </dgm:t>
    </dgm:pt>
    <dgm:pt modelId="{929013B9-DAFD-5949-A2D2-5339F20F1561}" type="parTrans" cxnId="{9F854AC5-9A47-234E-9588-5554BF38A7D7}">
      <dgm:prSet/>
      <dgm:spPr/>
      <dgm:t>
        <a:bodyPr/>
        <a:lstStyle/>
        <a:p>
          <a:endParaRPr lang="en-US"/>
        </a:p>
      </dgm:t>
    </dgm:pt>
    <dgm:pt modelId="{3D0E52E4-915D-7D4B-9A9D-C5259308338F}" type="sibTrans" cxnId="{9F854AC5-9A47-234E-9588-5554BF38A7D7}">
      <dgm:prSet custT="1"/>
      <dgm:spPr/>
      <dgm:t>
        <a:bodyPr/>
        <a:lstStyle/>
        <a:p>
          <a:endParaRPr lang="en-US" sz="2200"/>
        </a:p>
      </dgm:t>
    </dgm:pt>
    <dgm:pt modelId="{05E9135B-2B87-8246-BAD7-7785A57B8A1F}">
      <dgm:prSet phldrT="[Text]" custT="1"/>
      <dgm:spPr/>
      <dgm:t>
        <a:bodyPr/>
        <a:lstStyle/>
        <a:p>
          <a:r>
            <a:rPr lang="en-US" sz="2500" b="1" dirty="0">
              <a:solidFill>
                <a:srgbClr val="000000"/>
              </a:solidFill>
            </a:rPr>
            <a:t>Vital Rate Regressions</a:t>
          </a:r>
        </a:p>
      </dgm:t>
    </dgm:pt>
    <dgm:pt modelId="{07519B57-18E6-0142-A8B9-090FD3C606BF}" type="parTrans" cxnId="{9B58E672-73CA-4C44-AE81-C5EFBEA42098}">
      <dgm:prSet/>
      <dgm:spPr/>
      <dgm:t>
        <a:bodyPr/>
        <a:lstStyle/>
        <a:p>
          <a:endParaRPr lang="en-US"/>
        </a:p>
      </dgm:t>
    </dgm:pt>
    <dgm:pt modelId="{77208E52-9A91-EB4D-B2D0-02D61A897188}" type="sibTrans" cxnId="{9B58E672-73CA-4C44-AE81-C5EFBEA42098}">
      <dgm:prSet custT="1"/>
      <dgm:spPr/>
      <dgm:t>
        <a:bodyPr/>
        <a:lstStyle/>
        <a:p>
          <a:endParaRPr lang="en-US" sz="2200"/>
        </a:p>
      </dgm:t>
    </dgm:pt>
    <dgm:pt modelId="{AAAF1A75-947D-D84C-A3C0-54D62B49155D}">
      <dgm:prSet phldrT="[Text]" custT="1"/>
      <dgm:spPr/>
      <dgm:t>
        <a:bodyPr/>
        <a:lstStyle/>
        <a:p>
          <a:r>
            <a:rPr lang="en-US" sz="2200" dirty="0"/>
            <a:t>IPM Kernel</a:t>
          </a:r>
        </a:p>
      </dgm:t>
    </dgm:pt>
    <dgm:pt modelId="{EFF710C4-30D1-6D4D-A84A-2D5452D0B389}" type="parTrans" cxnId="{B33E0DDD-ACFF-004A-8F64-2BC493D96678}">
      <dgm:prSet/>
      <dgm:spPr/>
      <dgm:t>
        <a:bodyPr/>
        <a:lstStyle/>
        <a:p>
          <a:endParaRPr lang="en-US"/>
        </a:p>
      </dgm:t>
    </dgm:pt>
    <dgm:pt modelId="{C51A43CD-6B94-CA43-B7E6-256911FF8EAF}" type="sibTrans" cxnId="{B33E0DDD-ACFF-004A-8F64-2BC493D96678}">
      <dgm:prSet custT="1"/>
      <dgm:spPr/>
      <dgm:t>
        <a:bodyPr/>
        <a:lstStyle/>
        <a:p>
          <a:endParaRPr lang="en-US" sz="2200"/>
        </a:p>
      </dgm:t>
    </dgm:pt>
    <dgm:pt modelId="{2C9F7E2C-0297-0247-9245-FF2B5E8C6674}">
      <dgm:prSet phldrT="[Text]" custT="1"/>
      <dgm:spPr/>
      <dgm:t>
        <a:bodyPr/>
        <a:lstStyle/>
        <a:p>
          <a:r>
            <a:rPr lang="en-US" sz="2200" dirty="0"/>
            <a:t>Analysis</a:t>
          </a:r>
        </a:p>
      </dgm:t>
    </dgm:pt>
    <dgm:pt modelId="{BB9CF2AA-11A1-0642-9E27-34D8E64DB8E0}" type="parTrans" cxnId="{8BBDAE92-EB25-0F46-8D8D-1390E078CE03}">
      <dgm:prSet/>
      <dgm:spPr/>
      <dgm:t>
        <a:bodyPr/>
        <a:lstStyle/>
        <a:p>
          <a:endParaRPr lang="en-US"/>
        </a:p>
      </dgm:t>
    </dgm:pt>
    <dgm:pt modelId="{D3A2ED69-95C4-9D44-8714-ED90C634B90C}" type="sibTrans" cxnId="{8BBDAE92-EB25-0F46-8D8D-1390E078CE03}">
      <dgm:prSet/>
      <dgm:spPr/>
      <dgm:t>
        <a:bodyPr/>
        <a:lstStyle/>
        <a:p>
          <a:endParaRPr lang="en-US"/>
        </a:p>
      </dgm:t>
    </dgm:pt>
    <dgm:pt modelId="{6CD4F53A-5993-7042-BDBF-A84CB4D59534}">
      <dgm:prSet phldrT="[Text]" custT="1"/>
      <dgm:spPr/>
      <dgm:t>
        <a:bodyPr/>
        <a:lstStyle/>
        <a:p>
          <a:r>
            <a:rPr lang="en-US" sz="2200" dirty="0" smtClean="0"/>
            <a:t>Data</a:t>
          </a:r>
          <a:endParaRPr lang="en-US" sz="2200" dirty="0"/>
        </a:p>
      </dgm:t>
    </dgm:pt>
    <dgm:pt modelId="{62458414-EF40-0342-B07F-6468AF272DE9}" type="parTrans" cxnId="{686E39F5-7636-2C42-AB23-AA758396060E}">
      <dgm:prSet/>
      <dgm:spPr/>
      <dgm:t>
        <a:bodyPr/>
        <a:lstStyle/>
        <a:p>
          <a:endParaRPr lang="en-US"/>
        </a:p>
      </dgm:t>
    </dgm:pt>
    <dgm:pt modelId="{FF3906A1-9D67-0B4F-B811-40617766CA72}" type="sibTrans" cxnId="{686E39F5-7636-2C42-AB23-AA758396060E}">
      <dgm:prSet/>
      <dgm:spPr/>
      <dgm:t>
        <a:bodyPr/>
        <a:lstStyle/>
        <a:p>
          <a:endParaRPr lang="en-US"/>
        </a:p>
      </dgm:t>
    </dgm:pt>
    <dgm:pt modelId="{E98FE9AE-659D-0643-995F-886377CADF80}" type="pres">
      <dgm:prSet presAssocID="{26D3FD58-8AC2-5C4C-952D-780125F0B616}" presName="Name0" presStyleCnt="0">
        <dgm:presLayoutVars>
          <dgm:dir/>
          <dgm:animLvl val="lvl"/>
          <dgm:resizeHandles val="exact"/>
        </dgm:presLayoutVars>
      </dgm:prSet>
      <dgm:spPr/>
    </dgm:pt>
    <dgm:pt modelId="{1A14B197-434E-9D41-9DAA-7996871B7CB7}" type="pres">
      <dgm:prSet presAssocID="{2C9F7E2C-0297-0247-9245-FF2B5E8C6674}" presName="boxAndChildren" presStyleCnt="0"/>
      <dgm:spPr/>
    </dgm:pt>
    <dgm:pt modelId="{C0121242-D4FF-1042-8D62-2D00A1E1BFEA}" type="pres">
      <dgm:prSet presAssocID="{2C9F7E2C-0297-0247-9245-FF2B5E8C6674}" presName="parentTextBox" presStyleLbl="node1" presStyleIdx="0" presStyleCnt="5"/>
      <dgm:spPr/>
      <dgm:t>
        <a:bodyPr/>
        <a:lstStyle/>
        <a:p>
          <a:endParaRPr lang="en-US"/>
        </a:p>
      </dgm:t>
    </dgm:pt>
    <dgm:pt modelId="{4B6DB4BD-9A76-324C-B001-0016AC3FB5D6}" type="pres">
      <dgm:prSet presAssocID="{C51A43CD-6B94-CA43-B7E6-256911FF8EAF}" presName="sp" presStyleCnt="0"/>
      <dgm:spPr/>
    </dgm:pt>
    <dgm:pt modelId="{E4A1D435-90AC-B043-B442-B6A72EBF4CEA}" type="pres">
      <dgm:prSet presAssocID="{AAAF1A75-947D-D84C-A3C0-54D62B49155D}" presName="arrowAndChildren" presStyleCnt="0"/>
      <dgm:spPr/>
    </dgm:pt>
    <dgm:pt modelId="{0935B404-F1A5-4240-A668-406B9E0BE166}" type="pres">
      <dgm:prSet presAssocID="{AAAF1A75-947D-D84C-A3C0-54D62B49155D}" presName="parentTextArrow" presStyleLbl="node1" presStyleIdx="1" presStyleCnt="5"/>
      <dgm:spPr/>
      <dgm:t>
        <a:bodyPr/>
        <a:lstStyle/>
        <a:p>
          <a:endParaRPr lang="en-US"/>
        </a:p>
      </dgm:t>
    </dgm:pt>
    <dgm:pt modelId="{9217446A-BAD7-E34C-9B1D-46F889167ED4}" type="pres">
      <dgm:prSet presAssocID="{77208E52-9A91-EB4D-B2D0-02D61A897188}" presName="sp" presStyleCnt="0"/>
      <dgm:spPr/>
    </dgm:pt>
    <dgm:pt modelId="{93F9A8A7-2365-DC46-86EB-C5894DA3F4AD}" type="pres">
      <dgm:prSet presAssocID="{05E9135B-2B87-8246-BAD7-7785A57B8A1F}" presName="arrowAndChildren" presStyleCnt="0"/>
      <dgm:spPr/>
    </dgm:pt>
    <dgm:pt modelId="{A8BBA525-0EA7-204C-A3A9-1AAF6C584E46}" type="pres">
      <dgm:prSet presAssocID="{05E9135B-2B87-8246-BAD7-7785A57B8A1F}" presName="parentTextArrow" presStyleLbl="node1" presStyleIdx="2" presStyleCnt="5"/>
      <dgm:spPr/>
      <dgm:t>
        <a:bodyPr/>
        <a:lstStyle/>
        <a:p>
          <a:endParaRPr lang="en-US"/>
        </a:p>
      </dgm:t>
    </dgm:pt>
    <dgm:pt modelId="{1ACF2F16-D910-014C-865E-FDA63F2B4E66}" type="pres">
      <dgm:prSet presAssocID="{FF3906A1-9D67-0B4F-B811-40617766CA72}" presName="sp" presStyleCnt="0"/>
      <dgm:spPr/>
    </dgm:pt>
    <dgm:pt modelId="{84FD6156-F391-5F4D-B3B2-3D8D9D1061D5}" type="pres">
      <dgm:prSet presAssocID="{6CD4F53A-5993-7042-BDBF-A84CB4D59534}" presName="arrowAndChildren" presStyleCnt="0"/>
      <dgm:spPr/>
    </dgm:pt>
    <dgm:pt modelId="{F3358384-FCD7-E84E-9E14-E34232A8D8CB}" type="pres">
      <dgm:prSet presAssocID="{6CD4F53A-5993-7042-BDBF-A84CB4D59534}" presName="parentTextArrow" presStyleLbl="node1" presStyleIdx="3" presStyleCnt="5"/>
      <dgm:spPr/>
      <dgm:t>
        <a:bodyPr/>
        <a:lstStyle/>
        <a:p>
          <a:endParaRPr lang="en-US"/>
        </a:p>
      </dgm:t>
    </dgm:pt>
    <dgm:pt modelId="{CF42CAB7-95FE-B941-88D7-296AC91959B7}" type="pres">
      <dgm:prSet presAssocID="{3D0E52E4-915D-7D4B-9A9D-C5259308338F}" presName="sp" presStyleCnt="0"/>
      <dgm:spPr/>
    </dgm:pt>
    <dgm:pt modelId="{D1D556AE-60E9-AF4A-81F4-56DB42219CAB}" type="pres">
      <dgm:prSet presAssocID="{CFC4DEA8-3366-7449-B6AC-1B0CD4622175}" presName="arrowAndChildren" presStyleCnt="0"/>
      <dgm:spPr/>
    </dgm:pt>
    <dgm:pt modelId="{0080B952-F1BA-6A4B-B320-D31F6DFF5AF8}" type="pres">
      <dgm:prSet presAssocID="{CFC4DEA8-3366-7449-B6AC-1B0CD4622175}" presName="parentTextArrow" presStyleLbl="node1" presStyleIdx="4" presStyleCnt="5"/>
      <dgm:spPr/>
      <dgm:t>
        <a:bodyPr/>
        <a:lstStyle/>
        <a:p>
          <a:endParaRPr lang="en-US"/>
        </a:p>
      </dgm:t>
    </dgm:pt>
  </dgm:ptLst>
  <dgm:cxnLst>
    <dgm:cxn modelId="{B33E0DDD-ACFF-004A-8F64-2BC493D96678}" srcId="{26D3FD58-8AC2-5C4C-952D-780125F0B616}" destId="{AAAF1A75-947D-D84C-A3C0-54D62B49155D}" srcOrd="3" destOrd="0" parTransId="{EFF710C4-30D1-6D4D-A84A-2D5452D0B389}" sibTransId="{C51A43CD-6B94-CA43-B7E6-256911FF8EAF}"/>
    <dgm:cxn modelId="{8BBDAE92-EB25-0F46-8D8D-1390E078CE03}" srcId="{26D3FD58-8AC2-5C4C-952D-780125F0B616}" destId="{2C9F7E2C-0297-0247-9245-FF2B5E8C6674}" srcOrd="4" destOrd="0" parTransId="{BB9CF2AA-11A1-0642-9E27-34D8E64DB8E0}" sibTransId="{D3A2ED69-95C4-9D44-8714-ED90C634B90C}"/>
    <dgm:cxn modelId="{37E60053-5704-3649-9018-B5BCC8A0A775}" type="presOf" srcId="{CFC4DEA8-3366-7449-B6AC-1B0CD4622175}" destId="{0080B952-F1BA-6A4B-B320-D31F6DFF5AF8}" srcOrd="0" destOrd="0" presId="urn:microsoft.com/office/officeart/2005/8/layout/process4"/>
    <dgm:cxn modelId="{9B58E672-73CA-4C44-AE81-C5EFBEA42098}" srcId="{26D3FD58-8AC2-5C4C-952D-780125F0B616}" destId="{05E9135B-2B87-8246-BAD7-7785A57B8A1F}" srcOrd="2" destOrd="0" parTransId="{07519B57-18E6-0142-A8B9-090FD3C606BF}" sibTransId="{77208E52-9A91-EB4D-B2D0-02D61A897188}"/>
    <dgm:cxn modelId="{F55AC77E-E2E0-1D46-8A8A-D8471900ABCF}" type="presOf" srcId="{05E9135B-2B87-8246-BAD7-7785A57B8A1F}" destId="{A8BBA525-0EA7-204C-A3A9-1AAF6C584E46}" srcOrd="0" destOrd="0" presId="urn:microsoft.com/office/officeart/2005/8/layout/process4"/>
    <dgm:cxn modelId="{D5CD5937-0306-FB43-8D37-2C6BA982C488}" type="presOf" srcId="{26D3FD58-8AC2-5C4C-952D-780125F0B616}" destId="{E98FE9AE-659D-0643-995F-886377CADF80}" srcOrd="0" destOrd="0" presId="urn:microsoft.com/office/officeart/2005/8/layout/process4"/>
    <dgm:cxn modelId="{75C71F16-8B88-1E48-9E39-94B3720362F6}" type="presOf" srcId="{6CD4F53A-5993-7042-BDBF-A84CB4D59534}" destId="{F3358384-FCD7-E84E-9E14-E34232A8D8CB}" srcOrd="0" destOrd="0" presId="urn:microsoft.com/office/officeart/2005/8/layout/process4"/>
    <dgm:cxn modelId="{686E39F5-7636-2C42-AB23-AA758396060E}" srcId="{26D3FD58-8AC2-5C4C-952D-780125F0B616}" destId="{6CD4F53A-5993-7042-BDBF-A84CB4D59534}" srcOrd="1" destOrd="0" parTransId="{62458414-EF40-0342-B07F-6468AF272DE9}" sibTransId="{FF3906A1-9D67-0B4F-B811-40617766CA72}"/>
    <dgm:cxn modelId="{9F854AC5-9A47-234E-9588-5554BF38A7D7}" srcId="{26D3FD58-8AC2-5C4C-952D-780125F0B616}" destId="{CFC4DEA8-3366-7449-B6AC-1B0CD4622175}" srcOrd="0" destOrd="0" parTransId="{929013B9-DAFD-5949-A2D2-5339F20F1561}" sibTransId="{3D0E52E4-915D-7D4B-9A9D-C5259308338F}"/>
    <dgm:cxn modelId="{B1B21F21-0111-2E4B-986E-BE60739D25F7}" type="presOf" srcId="{2C9F7E2C-0297-0247-9245-FF2B5E8C6674}" destId="{C0121242-D4FF-1042-8D62-2D00A1E1BFEA}" srcOrd="0" destOrd="0" presId="urn:microsoft.com/office/officeart/2005/8/layout/process4"/>
    <dgm:cxn modelId="{D6539454-AB66-2645-B874-8F9984DFE1EE}" type="presOf" srcId="{AAAF1A75-947D-D84C-A3C0-54D62B49155D}" destId="{0935B404-F1A5-4240-A668-406B9E0BE166}" srcOrd="0" destOrd="0" presId="urn:microsoft.com/office/officeart/2005/8/layout/process4"/>
    <dgm:cxn modelId="{2B341CA8-78EE-B549-88CD-3AB04D570146}" type="presParOf" srcId="{E98FE9AE-659D-0643-995F-886377CADF80}" destId="{1A14B197-434E-9D41-9DAA-7996871B7CB7}" srcOrd="0" destOrd="0" presId="urn:microsoft.com/office/officeart/2005/8/layout/process4"/>
    <dgm:cxn modelId="{60A786CC-A880-5E43-AF3F-46C089377CB8}" type="presParOf" srcId="{1A14B197-434E-9D41-9DAA-7996871B7CB7}" destId="{C0121242-D4FF-1042-8D62-2D00A1E1BFEA}" srcOrd="0" destOrd="0" presId="urn:microsoft.com/office/officeart/2005/8/layout/process4"/>
    <dgm:cxn modelId="{07D8E9A4-429D-4645-8555-0C8304FB086A}" type="presParOf" srcId="{E98FE9AE-659D-0643-995F-886377CADF80}" destId="{4B6DB4BD-9A76-324C-B001-0016AC3FB5D6}" srcOrd="1" destOrd="0" presId="urn:microsoft.com/office/officeart/2005/8/layout/process4"/>
    <dgm:cxn modelId="{CAAF83E6-B1C2-8144-A79B-BE819936A4B5}" type="presParOf" srcId="{E98FE9AE-659D-0643-995F-886377CADF80}" destId="{E4A1D435-90AC-B043-B442-B6A72EBF4CEA}" srcOrd="2" destOrd="0" presId="urn:microsoft.com/office/officeart/2005/8/layout/process4"/>
    <dgm:cxn modelId="{800C151C-5C3A-6844-9868-9DD034115034}" type="presParOf" srcId="{E4A1D435-90AC-B043-B442-B6A72EBF4CEA}" destId="{0935B404-F1A5-4240-A668-406B9E0BE166}" srcOrd="0" destOrd="0" presId="urn:microsoft.com/office/officeart/2005/8/layout/process4"/>
    <dgm:cxn modelId="{339A2092-4371-7A42-AC39-E14712A1663C}" type="presParOf" srcId="{E98FE9AE-659D-0643-995F-886377CADF80}" destId="{9217446A-BAD7-E34C-9B1D-46F889167ED4}" srcOrd="3" destOrd="0" presId="urn:microsoft.com/office/officeart/2005/8/layout/process4"/>
    <dgm:cxn modelId="{22411932-2EE8-AC4D-B5B7-2B8328672BF7}" type="presParOf" srcId="{E98FE9AE-659D-0643-995F-886377CADF80}" destId="{93F9A8A7-2365-DC46-86EB-C5894DA3F4AD}" srcOrd="4" destOrd="0" presId="urn:microsoft.com/office/officeart/2005/8/layout/process4"/>
    <dgm:cxn modelId="{4BB2735D-4B22-D042-B6B1-0F892DFDE9D1}" type="presParOf" srcId="{93F9A8A7-2365-DC46-86EB-C5894DA3F4AD}" destId="{A8BBA525-0EA7-204C-A3A9-1AAF6C584E46}" srcOrd="0" destOrd="0" presId="urn:microsoft.com/office/officeart/2005/8/layout/process4"/>
    <dgm:cxn modelId="{68C87E0F-2AFF-BA49-8755-5D0899EA3B1A}" type="presParOf" srcId="{E98FE9AE-659D-0643-995F-886377CADF80}" destId="{1ACF2F16-D910-014C-865E-FDA63F2B4E66}" srcOrd="5" destOrd="0" presId="urn:microsoft.com/office/officeart/2005/8/layout/process4"/>
    <dgm:cxn modelId="{A778A055-4F5F-CD49-ADD5-4278AEE4F74A}" type="presParOf" srcId="{E98FE9AE-659D-0643-995F-886377CADF80}" destId="{84FD6156-F391-5F4D-B3B2-3D8D9D1061D5}" srcOrd="6" destOrd="0" presId="urn:microsoft.com/office/officeart/2005/8/layout/process4"/>
    <dgm:cxn modelId="{2902F666-E8B7-934A-8461-FB8BFAB8FBBE}" type="presParOf" srcId="{84FD6156-F391-5F4D-B3B2-3D8D9D1061D5}" destId="{F3358384-FCD7-E84E-9E14-E34232A8D8CB}" srcOrd="0" destOrd="0" presId="urn:microsoft.com/office/officeart/2005/8/layout/process4"/>
    <dgm:cxn modelId="{D1A40F45-07C4-6642-993E-F169C09009B5}" type="presParOf" srcId="{E98FE9AE-659D-0643-995F-886377CADF80}" destId="{CF42CAB7-95FE-B941-88D7-296AC91959B7}" srcOrd="7" destOrd="0" presId="urn:microsoft.com/office/officeart/2005/8/layout/process4"/>
    <dgm:cxn modelId="{ED24A366-8341-5B41-9089-DB457A1E8DA4}" type="presParOf" srcId="{E98FE9AE-659D-0643-995F-886377CADF80}" destId="{D1D556AE-60E9-AF4A-81F4-56DB42219CAB}" srcOrd="8" destOrd="0" presId="urn:microsoft.com/office/officeart/2005/8/layout/process4"/>
    <dgm:cxn modelId="{3BFD88D9-AD60-DF4C-AB10-C7902CD09598}" type="presParOf" srcId="{D1D556AE-60E9-AF4A-81F4-56DB42219CAB}" destId="{0080B952-F1BA-6A4B-B320-D31F6DFF5AF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D3FD58-8AC2-5C4C-952D-780125F0B616}" type="doc">
      <dgm:prSet loTypeId="urn:microsoft.com/office/officeart/2005/8/layout/process4" loCatId="" qsTypeId="urn:microsoft.com/office/officeart/2005/8/quickstyle/simple4" qsCatId="simple" csTypeId="urn:microsoft.com/office/officeart/2005/8/colors/accent1_2" csCatId="accent1" phldr="1"/>
      <dgm:spPr/>
    </dgm:pt>
    <dgm:pt modelId="{CFC4DEA8-3366-7449-B6AC-1B0CD4622175}">
      <dgm:prSet phldrT="[Text]" custT="1"/>
      <dgm:spPr/>
      <dgm:t>
        <a:bodyPr/>
        <a:lstStyle/>
        <a:p>
          <a:r>
            <a:rPr lang="en-US" sz="2200" dirty="0"/>
            <a:t>Life History</a:t>
          </a:r>
        </a:p>
      </dgm:t>
    </dgm:pt>
    <dgm:pt modelId="{929013B9-DAFD-5949-A2D2-5339F20F1561}" type="parTrans" cxnId="{9F854AC5-9A47-234E-9588-5554BF38A7D7}">
      <dgm:prSet/>
      <dgm:spPr/>
      <dgm:t>
        <a:bodyPr/>
        <a:lstStyle/>
        <a:p>
          <a:endParaRPr lang="en-US"/>
        </a:p>
      </dgm:t>
    </dgm:pt>
    <dgm:pt modelId="{3D0E52E4-915D-7D4B-9A9D-C5259308338F}" type="sibTrans" cxnId="{9F854AC5-9A47-234E-9588-5554BF38A7D7}">
      <dgm:prSet custT="1"/>
      <dgm:spPr/>
      <dgm:t>
        <a:bodyPr/>
        <a:lstStyle/>
        <a:p>
          <a:endParaRPr lang="en-US" sz="2200"/>
        </a:p>
      </dgm:t>
    </dgm:pt>
    <dgm:pt modelId="{05E9135B-2B87-8246-BAD7-7785A57B8A1F}">
      <dgm:prSet phldrT="[Text]" custT="1"/>
      <dgm:spPr/>
      <dgm:t>
        <a:bodyPr/>
        <a:lstStyle/>
        <a:p>
          <a:r>
            <a:rPr lang="en-US" sz="2200" dirty="0"/>
            <a:t>Vital Rate Regressions</a:t>
          </a:r>
        </a:p>
      </dgm:t>
    </dgm:pt>
    <dgm:pt modelId="{07519B57-18E6-0142-A8B9-090FD3C606BF}" type="parTrans" cxnId="{9B58E672-73CA-4C44-AE81-C5EFBEA42098}">
      <dgm:prSet/>
      <dgm:spPr/>
      <dgm:t>
        <a:bodyPr/>
        <a:lstStyle/>
        <a:p>
          <a:endParaRPr lang="en-US"/>
        </a:p>
      </dgm:t>
    </dgm:pt>
    <dgm:pt modelId="{77208E52-9A91-EB4D-B2D0-02D61A897188}" type="sibTrans" cxnId="{9B58E672-73CA-4C44-AE81-C5EFBEA42098}">
      <dgm:prSet custT="1"/>
      <dgm:spPr/>
      <dgm:t>
        <a:bodyPr/>
        <a:lstStyle/>
        <a:p>
          <a:endParaRPr lang="en-US" sz="2200"/>
        </a:p>
      </dgm:t>
    </dgm:pt>
    <dgm:pt modelId="{AAAF1A75-947D-D84C-A3C0-54D62B49155D}">
      <dgm:prSet phldrT="[Text]" custT="1"/>
      <dgm:spPr/>
      <dgm:t>
        <a:bodyPr/>
        <a:lstStyle/>
        <a:p>
          <a:r>
            <a:rPr lang="en-US" sz="2200" dirty="0"/>
            <a:t>IPM Kernel</a:t>
          </a:r>
        </a:p>
      </dgm:t>
    </dgm:pt>
    <dgm:pt modelId="{EFF710C4-30D1-6D4D-A84A-2D5452D0B389}" type="parTrans" cxnId="{B33E0DDD-ACFF-004A-8F64-2BC493D96678}">
      <dgm:prSet/>
      <dgm:spPr/>
      <dgm:t>
        <a:bodyPr/>
        <a:lstStyle/>
        <a:p>
          <a:endParaRPr lang="en-US"/>
        </a:p>
      </dgm:t>
    </dgm:pt>
    <dgm:pt modelId="{C51A43CD-6B94-CA43-B7E6-256911FF8EAF}" type="sibTrans" cxnId="{B33E0DDD-ACFF-004A-8F64-2BC493D96678}">
      <dgm:prSet custT="1"/>
      <dgm:spPr/>
      <dgm:t>
        <a:bodyPr/>
        <a:lstStyle/>
        <a:p>
          <a:endParaRPr lang="en-US" sz="2200"/>
        </a:p>
      </dgm:t>
    </dgm:pt>
    <dgm:pt modelId="{2C9F7E2C-0297-0247-9245-FF2B5E8C6674}">
      <dgm:prSet phldrT="[Text]" custT="1"/>
      <dgm:spPr/>
      <dgm:t>
        <a:bodyPr/>
        <a:lstStyle/>
        <a:p>
          <a:r>
            <a:rPr lang="en-US" sz="3000" b="1" dirty="0">
              <a:solidFill>
                <a:srgbClr val="000000"/>
              </a:solidFill>
            </a:rPr>
            <a:t>Analysis</a:t>
          </a:r>
        </a:p>
      </dgm:t>
    </dgm:pt>
    <dgm:pt modelId="{BB9CF2AA-11A1-0642-9E27-34D8E64DB8E0}" type="parTrans" cxnId="{8BBDAE92-EB25-0F46-8D8D-1390E078CE03}">
      <dgm:prSet/>
      <dgm:spPr/>
      <dgm:t>
        <a:bodyPr/>
        <a:lstStyle/>
        <a:p>
          <a:endParaRPr lang="en-US"/>
        </a:p>
      </dgm:t>
    </dgm:pt>
    <dgm:pt modelId="{D3A2ED69-95C4-9D44-8714-ED90C634B90C}" type="sibTrans" cxnId="{8BBDAE92-EB25-0F46-8D8D-1390E078CE03}">
      <dgm:prSet/>
      <dgm:spPr/>
      <dgm:t>
        <a:bodyPr/>
        <a:lstStyle/>
        <a:p>
          <a:endParaRPr lang="en-US"/>
        </a:p>
      </dgm:t>
    </dgm:pt>
    <dgm:pt modelId="{6CD4F53A-5993-7042-BDBF-A84CB4D59534}">
      <dgm:prSet phldrT="[Text]" custT="1"/>
      <dgm:spPr/>
      <dgm:t>
        <a:bodyPr/>
        <a:lstStyle/>
        <a:p>
          <a:r>
            <a:rPr lang="en-US" sz="2200" dirty="0" smtClean="0"/>
            <a:t>Data</a:t>
          </a:r>
          <a:endParaRPr lang="en-US" sz="2200" dirty="0"/>
        </a:p>
      </dgm:t>
    </dgm:pt>
    <dgm:pt modelId="{62458414-EF40-0342-B07F-6468AF272DE9}" type="parTrans" cxnId="{686E39F5-7636-2C42-AB23-AA758396060E}">
      <dgm:prSet/>
      <dgm:spPr/>
      <dgm:t>
        <a:bodyPr/>
        <a:lstStyle/>
        <a:p>
          <a:endParaRPr lang="en-US"/>
        </a:p>
      </dgm:t>
    </dgm:pt>
    <dgm:pt modelId="{FF3906A1-9D67-0B4F-B811-40617766CA72}" type="sibTrans" cxnId="{686E39F5-7636-2C42-AB23-AA758396060E}">
      <dgm:prSet/>
      <dgm:spPr/>
      <dgm:t>
        <a:bodyPr/>
        <a:lstStyle/>
        <a:p>
          <a:endParaRPr lang="en-US"/>
        </a:p>
      </dgm:t>
    </dgm:pt>
    <dgm:pt modelId="{E98FE9AE-659D-0643-995F-886377CADF80}" type="pres">
      <dgm:prSet presAssocID="{26D3FD58-8AC2-5C4C-952D-780125F0B616}" presName="Name0" presStyleCnt="0">
        <dgm:presLayoutVars>
          <dgm:dir/>
          <dgm:animLvl val="lvl"/>
          <dgm:resizeHandles val="exact"/>
        </dgm:presLayoutVars>
      </dgm:prSet>
      <dgm:spPr/>
    </dgm:pt>
    <dgm:pt modelId="{1A14B197-434E-9D41-9DAA-7996871B7CB7}" type="pres">
      <dgm:prSet presAssocID="{2C9F7E2C-0297-0247-9245-FF2B5E8C6674}" presName="boxAndChildren" presStyleCnt="0"/>
      <dgm:spPr/>
    </dgm:pt>
    <dgm:pt modelId="{C0121242-D4FF-1042-8D62-2D00A1E1BFEA}" type="pres">
      <dgm:prSet presAssocID="{2C9F7E2C-0297-0247-9245-FF2B5E8C6674}" presName="parentTextBox" presStyleLbl="node1" presStyleIdx="0" presStyleCnt="5"/>
      <dgm:spPr/>
      <dgm:t>
        <a:bodyPr/>
        <a:lstStyle/>
        <a:p>
          <a:endParaRPr lang="en-US"/>
        </a:p>
      </dgm:t>
    </dgm:pt>
    <dgm:pt modelId="{4B6DB4BD-9A76-324C-B001-0016AC3FB5D6}" type="pres">
      <dgm:prSet presAssocID="{C51A43CD-6B94-CA43-B7E6-256911FF8EAF}" presName="sp" presStyleCnt="0"/>
      <dgm:spPr/>
    </dgm:pt>
    <dgm:pt modelId="{E4A1D435-90AC-B043-B442-B6A72EBF4CEA}" type="pres">
      <dgm:prSet presAssocID="{AAAF1A75-947D-D84C-A3C0-54D62B49155D}" presName="arrowAndChildren" presStyleCnt="0"/>
      <dgm:spPr/>
    </dgm:pt>
    <dgm:pt modelId="{0935B404-F1A5-4240-A668-406B9E0BE166}" type="pres">
      <dgm:prSet presAssocID="{AAAF1A75-947D-D84C-A3C0-54D62B49155D}" presName="parentTextArrow" presStyleLbl="node1" presStyleIdx="1" presStyleCnt="5"/>
      <dgm:spPr/>
      <dgm:t>
        <a:bodyPr/>
        <a:lstStyle/>
        <a:p>
          <a:endParaRPr lang="en-US"/>
        </a:p>
      </dgm:t>
    </dgm:pt>
    <dgm:pt modelId="{9217446A-BAD7-E34C-9B1D-46F889167ED4}" type="pres">
      <dgm:prSet presAssocID="{77208E52-9A91-EB4D-B2D0-02D61A897188}" presName="sp" presStyleCnt="0"/>
      <dgm:spPr/>
    </dgm:pt>
    <dgm:pt modelId="{93F9A8A7-2365-DC46-86EB-C5894DA3F4AD}" type="pres">
      <dgm:prSet presAssocID="{05E9135B-2B87-8246-BAD7-7785A57B8A1F}" presName="arrowAndChildren" presStyleCnt="0"/>
      <dgm:spPr/>
    </dgm:pt>
    <dgm:pt modelId="{A8BBA525-0EA7-204C-A3A9-1AAF6C584E46}" type="pres">
      <dgm:prSet presAssocID="{05E9135B-2B87-8246-BAD7-7785A57B8A1F}" presName="parentTextArrow" presStyleLbl="node1" presStyleIdx="2" presStyleCnt="5"/>
      <dgm:spPr/>
      <dgm:t>
        <a:bodyPr/>
        <a:lstStyle/>
        <a:p>
          <a:endParaRPr lang="en-US"/>
        </a:p>
      </dgm:t>
    </dgm:pt>
    <dgm:pt modelId="{1ACF2F16-D910-014C-865E-FDA63F2B4E66}" type="pres">
      <dgm:prSet presAssocID="{FF3906A1-9D67-0B4F-B811-40617766CA72}" presName="sp" presStyleCnt="0"/>
      <dgm:spPr/>
    </dgm:pt>
    <dgm:pt modelId="{84FD6156-F391-5F4D-B3B2-3D8D9D1061D5}" type="pres">
      <dgm:prSet presAssocID="{6CD4F53A-5993-7042-BDBF-A84CB4D59534}" presName="arrowAndChildren" presStyleCnt="0"/>
      <dgm:spPr/>
    </dgm:pt>
    <dgm:pt modelId="{F3358384-FCD7-E84E-9E14-E34232A8D8CB}" type="pres">
      <dgm:prSet presAssocID="{6CD4F53A-5993-7042-BDBF-A84CB4D59534}" presName="parentTextArrow" presStyleLbl="node1" presStyleIdx="3" presStyleCnt="5"/>
      <dgm:spPr/>
      <dgm:t>
        <a:bodyPr/>
        <a:lstStyle/>
        <a:p>
          <a:endParaRPr lang="en-US"/>
        </a:p>
      </dgm:t>
    </dgm:pt>
    <dgm:pt modelId="{CF42CAB7-95FE-B941-88D7-296AC91959B7}" type="pres">
      <dgm:prSet presAssocID="{3D0E52E4-915D-7D4B-9A9D-C5259308338F}" presName="sp" presStyleCnt="0"/>
      <dgm:spPr/>
    </dgm:pt>
    <dgm:pt modelId="{D1D556AE-60E9-AF4A-81F4-56DB42219CAB}" type="pres">
      <dgm:prSet presAssocID="{CFC4DEA8-3366-7449-B6AC-1B0CD4622175}" presName="arrowAndChildren" presStyleCnt="0"/>
      <dgm:spPr/>
    </dgm:pt>
    <dgm:pt modelId="{0080B952-F1BA-6A4B-B320-D31F6DFF5AF8}" type="pres">
      <dgm:prSet presAssocID="{CFC4DEA8-3366-7449-B6AC-1B0CD4622175}" presName="parentTextArrow" presStyleLbl="node1" presStyleIdx="4" presStyleCnt="5"/>
      <dgm:spPr/>
      <dgm:t>
        <a:bodyPr/>
        <a:lstStyle/>
        <a:p>
          <a:endParaRPr lang="en-US"/>
        </a:p>
      </dgm:t>
    </dgm:pt>
  </dgm:ptLst>
  <dgm:cxnLst>
    <dgm:cxn modelId="{B33E0DDD-ACFF-004A-8F64-2BC493D96678}" srcId="{26D3FD58-8AC2-5C4C-952D-780125F0B616}" destId="{AAAF1A75-947D-D84C-A3C0-54D62B49155D}" srcOrd="3" destOrd="0" parTransId="{EFF710C4-30D1-6D4D-A84A-2D5452D0B389}" sibTransId="{C51A43CD-6B94-CA43-B7E6-256911FF8EAF}"/>
    <dgm:cxn modelId="{2F70BA80-E29E-AC4B-A352-51C4A4DD2FA1}" type="presOf" srcId="{2C9F7E2C-0297-0247-9245-FF2B5E8C6674}" destId="{C0121242-D4FF-1042-8D62-2D00A1E1BFEA}" srcOrd="0" destOrd="0" presId="urn:microsoft.com/office/officeart/2005/8/layout/process4"/>
    <dgm:cxn modelId="{584A4198-AC59-A846-81C2-F939424C4902}" type="presOf" srcId="{05E9135B-2B87-8246-BAD7-7785A57B8A1F}" destId="{A8BBA525-0EA7-204C-A3A9-1AAF6C584E46}" srcOrd="0" destOrd="0" presId="urn:microsoft.com/office/officeart/2005/8/layout/process4"/>
    <dgm:cxn modelId="{8BBDAE92-EB25-0F46-8D8D-1390E078CE03}" srcId="{26D3FD58-8AC2-5C4C-952D-780125F0B616}" destId="{2C9F7E2C-0297-0247-9245-FF2B5E8C6674}" srcOrd="4" destOrd="0" parTransId="{BB9CF2AA-11A1-0642-9E27-34D8E64DB8E0}" sibTransId="{D3A2ED69-95C4-9D44-8714-ED90C634B90C}"/>
    <dgm:cxn modelId="{3BD34573-5D2E-404E-84D5-C5D1AD0150EF}" type="presOf" srcId="{CFC4DEA8-3366-7449-B6AC-1B0CD4622175}" destId="{0080B952-F1BA-6A4B-B320-D31F6DFF5AF8}" srcOrd="0" destOrd="0" presId="urn:microsoft.com/office/officeart/2005/8/layout/process4"/>
    <dgm:cxn modelId="{59D4F10E-14D1-5043-8A69-F5FC9FB09A25}" type="presOf" srcId="{AAAF1A75-947D-D84C-A3C0-54D62B49155D}" destId="{0935B404-F1A5-4240-A668-406B9E0BE166}" srcOrd="0" destOrd="0" presId="urn:microsoft.com/office/officeart/2005/8/layout/process4"/>
    <dgm:cxn modelId="{9B58E672-73CA-4C44-AE81-C5EFBEA42098}" srcId="{26D3FD58-8AC2-5C4C-952D-780125F0B616}" destId="{05E9135B-2B87-8246-BAD7-7785A57B8A1F}" srcOrd="2" destOrd="0" parTransId="{07519B57-18E6-0142-A8B9-090FD3C606BF}" sibTransId="{77208E52-9A91-EB4D-B2D0-02D61A897188}"/>
    <dgm:cxn modelId="{160B2CEA-DE6C-2940-8147-BE2AB2B33AC3}" type="presOf" srcId="{26D3FD58-8AC2-5C4C-952D-780125F0B616}" destId="{E98FE9AE-659D-0643-995F-886377CADF80}" srcOrd="0" destOrd="0" presId="urn:microsoft.com/office/officeart/2005/8/layout/process4"/>
    <dgm:cxn modelId="{8BB716CA-DC02-6E4E-B106-54E8423D4E10}" type="presOf" srcId="{6CD4F53A-5993-7042-BDBF-A84CB4D59534}" destId="{F3358384-FCD7-E84E-9E14-E34232A8D8CB}" srcOrd="0" destOrd="0" presId="urn:microsoft.com/office/officeart/2005/8/layout/process4"/>
    <dgm:cxn modelId="{686E39F5-7636-2C42-AB23-AA758396060E}" srcId="{26D3FD58-8AC2-5C4C-952D-780125F0B616}" destId="{6CD4F53A-5993-7042-BDBF-A84CB4D59534}" srcOrd="1" destOrd="0" parTransId="{62458414-EF40-0342-B07F-6468AF272DE9}" sibTransId="{FF3906A1-9D67-0B4F-B811-40617766CA72}"/>
    <dgm:cxn modelId="{9F854AC5-9A47-234E-9588-5554BF38A7D7}" srcId="{26D3FD58-8AC2-5C4C-952D-780125F0B616}" destId="{CFC4DEA8-3366-7449-B6AC-1B0CD4622175}" srcOrd="0" destOrd="0" parTransId="{929013B9-DAFD-5949-A2D2-5339F20F1561}" sibTransId="{3D0E52E4-915D-7D4B-9A9D-C5259308338F}"/>
    <dgm:cxn modelId="{D8DC2C8C-FB79-4D44-9EF4-726213294C83}" type="presParOf" srcId="{E98FE9AE-659D-0643-995F-886377CADF80}" destId="{1A14B197-434E-9D41-9DAA-7996871B7CB7}" srcOrd="0" destOrd="0" presId="urn:microsoft.com/office/officeart/2005/8/layout/process4"/>
    <dgm:cxn modelId="{F33BD6C0-3F7F-8642-9C63-00B27CBF38A9}" type="presParOf" srcId="{1A14B197-434E-9D41-9DAA-7996871B7CB7}" destId="{C0121242-D4FF-1042-8D62-2D00A1E1BFEA}" srcOrd="0" destOrd="0" presId="urn:microsoft.com/office/officeart/2005/8/layout/process4"/>
    <dgm:cxn modelId="{CE6E48D4-55C3-4540-AD79-C6EE75BD0E81}" type="presParOf" srcId="{E98FE9AE-659D-0643-995F-886377CADF80}" destId="{4B6DB4BD-9A76-324C-B001-0016AC3FB5D6}" srcOrd="1" destOrd="0" presId="urn:microsoft.com/office/officeart/2005/8/layout/process4"/>
    <dgm:cxn modelId="{12284C42-CC1B-114E-8F8C-CD53B62F2E4F}" type="presParOf" srcId="{E98FE9AE-659D-0643-995F-886377CADF80}" destId="{E4A1D435-90AC-B043-B442-B6A72EBF4CEA}" srcOrd="2" destOrd="0" presId="urn:microsoft.com/office/officeart/2005/8/layout/process4"/>
    <dgm:cxn modelId="{5BF66F37-C7E2-1048-A882-9012AB36EEA9}" type="presParOf" srcId="{E4A1D435-90AC-B043-B442-B6A72EBF4CEA}" destId="{0935B404-F1A5-4240-A668-406B9E0BE166}" srcOrd="0" destOrd="0" presId="urn:microsoft.com/office/officeart/2005/8/layout/process4"/>
    <dgm:cxn modelId="{575FC59F-DE0E-2343-95D5-17B6692ED8A5}" type="presParOf" srcId="{E98FE9AE-659D-0643-995F-886377CADF80}" destId="{9217446A-BAD7-E34C-9B1D-46F889167ED4}" srcOrd="3" destOrd="0" presId="urn:microsoft.com/office/officeart/2005/8/layout/process4"/>
    <dgm:cxn modelId="{8C900BC5-533F-4F47-8605-9D9D2817406C}" type="presParOf" srcId="{E98FE9AE-659D-0643-995F-886377CADF80}" destId="{93F9A8A7-2365-DC46-86EB-C5894DA3F4AD}" srcOrd="4" destOrd="0" presId="urn:microsoft.com/office/officeart/2005/8/layout/process4"/>
    <dgm:cxn modelId="{8647B7F9-F099-7443-85EB-8D293F70437D}" type="presParOf" srcId="{93F9A8A7-2365-DC46-86EB-C5894DA3F4AD}" destId="{A8BBA525-0EA7-204C-A3A9-1AAF6C584E46}" srcOrd="0" destOrd="0" presId="urn:microsoft.com/office/officeart/2005/8/layout/process4"/>
    <dgm:cxn modelId="{0F3F6974-FCAC-9841-B058-B2B28857AE27}" type="presParOf" srcId="{E98FE9AE-659D-0643-995F-886377CADF80}" destId="{1ACF2F16-D910-014C-865E-FDA63F2B4E66}" srcOrd="5" destOrd="0" presId="urn:microsoft.com/office/officeart/2005/8/layout/process4"/>
    <dgm:cxn modelId="{4B9252FF-10E8-0C43-A8C7-EFAD2E355942}" type="presParOf" srcId="{E98FE9AE-659D-0643-995F-886377CADF80}" destId="{84FD6156-F391-5F4D-B3B2-3D8D9D1061D5}" srcOrd="6" destOrd="0" presId="urn:microsoft.com/office/officeart/2005/8/layout/process4"/>
    <dgm:cxn modelId="{7EED07A6-9456-DB44-AC79-C60D7250064A}" type="presParOf" srcId="{84FD6156-F391-5F4D-B3B2-3D8D9D1061D5}" destId="{F3358384-FCD7-E84E-9E14-E34232A8D8CB}" srcOrd="0" destOrd="0" presId="urn:microsoft.com/office/officeart/2005/8/layout/process4"/>
    <dgm:cxn modelId="{8D784FE1-847A-9D41-AA6A-006757FEE79C}" type="presParOf" srcId="{E98FE9AE-659D-0643-995F-886377CADF80}" destId="{CF42CAB7-95FE-B941-88D7-296AC91959B7}" srcOrd="7" destOrd="0" presId="urn:microsoft.com/office/officeart/2005/8/layout/process4"/>
    <dgm:cxn modelId="{893EAE18-A694-8742-BBCF-1BBCE4CDF6F0}" type="presParOf" srcId="{E98FE9AE-659D-0643-995F-886377CADF80}" destId="{D1D556AE-60E9-AF4A-81F4-56DB42219CAB}" srcOrd="8" destOrd="0" presId="urn:microsoft.com/office/officeart/2005/8/layout/process4"/>
    <dgm:cxn modelId="{87CBC9B3-F88E-164D-875D-7AEC9FE1E9AA}" type="presParOf" srcId="{D1D556AE-60E9-AF4A-81F4-56DB42219CAB}" destId="{0080B952-F1BA-6A4B-B320-D31F6DFF5AF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21242-D4FF-1042-8D62-2D00A1E1BFEA}">
      <dsp:nvSpPr>
        <dsp:cNvPr id="0" name=""/>
        <dsp:cNvSpPr/>
      </dsp:nvSpPr>
      <dsp:spPr>
        <a:xfrm>
          <a:off x="0" y="4131029"/>
          <a:ext cx="3293032" cy="677729"/>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Analysis</a:t>
          </a:r>
        </a:p>
      </dsp:txBody>
      <dsp:txXfrm>
        <a:off x="0" y="4131029"/>
        <a:ext cx="3293032" cy="677729"/>
      </dsp:txXfrm>
    </dsp:sp>
    <dsp:sp modelId="{0935B404-F1A5-4240-A668-406B9E0BE166}">
      <dsp:nvSpPr>
        <dsp:cNvPr id="0" name=""/>
        <dsp:cNvSpPr/>
      </dsp:nvSpPr>
      <dsp:spPr>
        <a:xfrm rot="10800000">
          <a:off x="0" y="3098847"/>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IPM Kernel</a:t>
          </a:r>
        </a:p>
      </dsp:txBody>
      <dsp:txXfrm rot="10800000">
        <a:off x="0" y="3098847"/>
        <a:ext cx="3293032" cy="677286"/>
      </dsp:txXfrm>
    </dsp:sp>
    <dsp:sp modelId="{A8BBA525-0EA7-204C-A3A9-1AAF6C584E46}">
      <dsp:nvSpPr>
        <dsp:cNvPr id="0" name=""/>
        <dsp:cNvSpPr/>
      </dsp:nvSpPr>
      <dsp:spPr>
        <a:xfrm rot="10800000">
          <a:off x="0" y="2066664"/>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Vital Rate Regressions</a:t>
          </a:r>
        </a:p>
      </dsp:txBody>
      <dsp:txXfrm rot="10800000">
        <a:off x="0" y="2066664"/>
        <a:ext cx="3293032" cy="677286"/>
      </dsp:txXfrm>
    </dsp:sp>
    <dsp:sp modelId="{F3358384-FCD7-E84E-9E14-E34232A8D8CB}">
      <dsp:nvSpPr>
        <dsp:cNvPr id="0" name=""/>
        <dsp:cNvSpPr/>
      </dsp:nvSpPr>
      <dsp:spPr>
        <a:xfrm rot="10800000">
          <a:off x="0" y="1034482"/>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Data</a:t>
          </a:r>
          <a:endParaRPr lang="en-US" sz="2200" kern="1200" dirty="0"/>
        </a:p>
      </dsp:txBody>
      <dsp:txXfrm rot="10800000">
        <a:off x="0" y="1034482"/>
        <a:ext cx="3293032" cy="677286"/>
      </dsp:txXfrm>
    </dsp:sp>
    <dsp:sp modelId="{0080B952-F1BA-6A4B-B320-D31F6DFF5AF8}">
      <dsp:nvSpPr>
        <dsp:cNvPr id="0" name=""/>
        <dsp:cNvSpPr/>
      </dsp:nvSpPr>
      <dsp:spPr>
        <a:xfrm rot="10800000">
          <a:off x="0" y="2299"/>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Life History</a:t>
          </a:r>
        </a:p>
      </dsp:txBody>
      <dsp:txXfrm rot="10800000">
        <a:off x="0" y="2299"/>
        <a:ext cx="3293032" cy="677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21242-D4FF-1042-8D62-2D00A1E1BFEA}">
      <dsp:nvSpPr>
        <dsp:cNvPr id="0" name=""/>
        <dsp:cNvSpPr/>
      </dsp:nvSpPr>
      <dsp:spPr>
        <a:xfrm>
          <a:off x="0" y="4131029"/>
          <a:ext cx="3293032" cy="677729"/>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Analysis</a:t>
          </a:r>
        </a:p>
      </dsp:txBody>
      <dsp:txXfrm>
        <a:off x="0" y="4131029"/>
        <a:ext cx="3293032" cy="677729"/>
      </dsp:txXfrm>
    </dsp:sp>
    <dsp:sp modelId="{0935B404-F1A5-4240-A668-406B9E0BE166}">
      <dsp:nvSpPr>
        <dsp:cNvPr id="0" name=""/>
        <dsp:cNvSpPr/>
      </dsp:nvSpPr>
      <dsp:spPr>
        <a:xfrm rot="10800000">
          <a:off x="0" y="3098847"/>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IPM Kernel</a:t>
          </a:r>
        </a:p>
      </dsp:txBody>
      <dsp:txXfrm rot="10800000">
        <a:off x="0" y="3098847"/>
        <a:ext cx="3293032" cy="677286"/>
      </dsp:txXfrm>
    </dsp:sp>
    <dsp:sp modelId="{A8BBA525-0EA7-204C-A3A9-1AAF6C584E46}">
      <dsp:nvSpPr>
        <dsp:cNvPr id="0" name=""/>
        <dsp:cNvSpPr/>
      </dsp:nvSpPr>
      <dsp:spPr>
        <a:xfrm rot="10800000">
          <a:off x="0" y="2066664"/>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Vital Rate Regressions</a:t>
          </a:r>
        </a:p>
      </dsp:txBody>
      <dsp:txXfrm rot="10800000">
        <a:off x="0" y="2066664"/>
        <a:ext cx="3293032" cy="677286"/>
      </dsp:txXfrm>
    </dsp:sp>
    <dsp:sp modelId="{F3358384-FCD7-E84E-9E14-E34232A8D8CB}">
      <dsp:nvSpPr>
        <dsp:cNvPr id="0" name=""/>
        <dsp:cNvSpPr/>
      </dsp:nvSpPr>
      <dsp:spPr>
        <a:xfrm rot="10800000">
          <a:off x="0" y="1034482"/>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Data</a:t>
          </a:r>
          <a:endParaRPr lang="en-US" sz="2200" kern="1200" dirty="0"/>
        </a:p>
      </dsp:txBody>
      <dsp:txXfrm rot="10800000">
        <a:off x="0" y="1034482"/>
        <a:ext cx="3293032" cy="677286"/>
      </dsp:txXfrm>
    </dsp:sp>
    <dsp:sp modelId="{0080B952-F1BA-6A4B-B320-D31F6DFF5AF8}">
      <dsp:nvSpPr>
        <dsp:cNvPr id="0" name=""/>
        <dsp:cNvSpPr/>
      </dsp:nvSpPr>
      <dsp:spPr>
        <a:xfrm rot="10800000">
          <a:off x="0" y="2299"/>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b="1" kern="1200" dirty="0">
              <a:solidFill>
                <a:srgbClr val="000000"/>
              </a:solidFill>
            </a:rPr>
            <a:t>Life History</a:t>
          </a:r>
        </a:p>
      </dsp:txBody>
      <dsp:txXfrm rot="10800000">
        <a:off x="0" y="2299"/>
        <a:ext cx="3293032" cy="677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21242-D4FF-1042-8D62-2D00A1E1BFEA}">
      <dsp:nvSpPr>
        <dsp:cNvPr id="0" name=""/>
        <dsp:cNvSpPr/>
      </dsp:nvSpPr>
      <dsp:spPr>
        <a:xfrm>
          <a:off x="0" y="4131029"/>
          <a:ext cx="3293032" cy="677729"/>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Analysis</a:t>
          </a:r>
        </a:p>
      </dsp:txBody>
      <dsp:txXfrm>
        <a:off x="0" y="4131029"/>
        <a:ext cx="3293032" cy="677729"/>
      </dsp:txXfrm>
    </dsp:sp>
    <dsp:sp modelId="{0935B404-F1A5-4240-A668-406B9E0BE166}">
      <dsp:nvSpPr>
        <dsp:cNvPr id="0" name=""/>
        <dsp:cNvSpPr/>
      </dsp:nvSpPr>
      <dsp:spPr>
        <a:xfrm rot="10800000">
          <a:off x="0" y="3098847"/>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IPM Kernel</a:t>
          </a:r>
        </a:p>
      </dsp:txBody>
      <dsp:txXfrm rot="10800000">
        <a:off x="0" y="3098847"/>
        <a:ext cx="3293032" cy="677286"/>
      </dsp:txXfrm>
    </dsp:sp>
    <dsp:sp modelId="{A8BBA525-0EA7-204C-A3A9-1AAF6C584E46}">
      <dsp:nvSpPr>
        <dsp:cNvPr id="0" name=""/>
        <dsp:cNvSpPr/>
      </dsp:nvSpPr>
      <dsp:spPr>
        <a:xfrm rot="10800000">
          <a:off x="0" y="2066664"/>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Vital Rate Regressions</a:t>
          </a:r>
        </a:p>
      </dsp:txBody>
      <dsp:txXfrm rot="10800000">
        <a:off x="0" y="2066664"/>
        <a:ext cx="3293032" cy="677286"/>
      </dsp:txXfrm>
    </dsp:sp>
    <dsp:sp modelId="{F3358384-FCD7-E84E-9E14-E34232A8D8CB}">
      <dsp:nvSpPr>
        <dsp:cNvPr id="0" name=""/>
        <dsp:cNvSpPr/>
      </dsp:nvSpPr>
      <dsp:spPr>
        <a:xfrm rot="10800000">
          <a:off x="0" y="1034482"/>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b="1" kern="1200" dirty="0" smtClean="0">
              <a:solidFill>
                <a:srgbClr val="000000"/>
              </a:solidFill>
            </a:rPr>
            <a:t>Data</a:t>
          </a:r>
          <a:endParaRPr lang="en-US" sz="3000" b="1" kern="1200" dirty="0">
            <a:solidFill>
              <a:srgbClr val="000000"/>
            </a:solidFill>
          </a:endParaRPr>
        </a:p>
      </dsp:txBody>
      <dsp:txXfrm rot="10800000">
        <a:off x="0" y="1034482"/>
        <a:ext cx="3293032" cy="677286"/>
      </dsp:txXfrm>
    </dsp:sp>
    <dsp:sp modelId="{0080B952-F1BA-6A4B-B320-D31F6DFF5AF8}">
      <dsp:nvSpPr>
        <dsp:cNvPr id="0" name=""/>
        <dsp:cNvSpPr/>
      </dsp:nvSpPr>
      <dsp:spPr>
        <a:xfrm rot="10800000">
          <a:off x="0" y="2299"/>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Life History</a:t>
          </a:r>
        </a:p>
      </dsp:txBody>
      <dsp:txXfrm rot="10800000">
        <a:off x="0" y="2299"/>
        <a:ext cx="3293032" cy="6772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21242-D4FF-1042-8D62-2D00A1E1BFEA}">
      <dsp:nvSpPr>
        <dsp:cNvPr id="0" name=""/>
        <dsp:cNvSpPr/>
      </dsp:nvSpPr>
      <dsp:spPr>
        <a:xfrm>
          <a:off x="0" y="4131029"/>
          <a:ext cx="3293032" cy="677729"/>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Analysis</a:t>
          </a:r>
        </a:p>
      </dsp:txBody>
      <dsp:txXfrm>
        <a:off x="0" y="4131029"/>
        <a:ext cx="3293032" cy="677729"/>
      </dsp:txXfrm>
    </dsp:sp>
    <dsp:sp modelId="{0935B404-F1A5-4240-A668-406B9E0BE166}">
      <dsp:nvSpPr>
        <dsp:cNvPr id="0" name=""/>
        <dsp:cNvSpPr/>
      </dsp:nvSpPr>
      <dsp:spPr>
        <a:xfrm rot="10800000">
          <a:off x="0" y="3098847"/>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IPM Kernel</a:t>
          </a:r>
        </a:p>
      </dsp:txBody>
      <dsp:txXfrm rot="10800000">
        <a:off x="0" y="3098847"/>
        <a:ext cx="3293032" cy="677286"/>
      </dsp:txXfrm>
    </dsp:sp>
    <dsp:sp modelId="{A8BBA525-0EA7-204C-A3A9-1AAF6C584E46}">
      <dsp:nvSpPr>
        <dsp:cNvPr id="0" name=""/>
        <dsp:cNvSpPr/>
      </dsp:nvSpPr>
      <dsp:spPr>
        <a:xfrm rot="10800000">
          <a:off x="0" y="2066664"/>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b="1" kern="1200" dirty="0">
              <a:solidFill>
                <a:srgbClr val="000000"/>
              </a:solidFill>
            </a:rPr>
            <a:t>Vital Rate Regressions</a:t>
          </a:r>
        </a:p>
      </dsp:txBody>
      <dsp:txXfrm rot="10800000">
        <a:off x="0" y="2066664"/>
        <a:ext cx="3293032" cy="677286"/>
      </dsp:txXfrm>
    </dsp:sp>
    <dsp:sp modelId="{F3358384-FCD7-E84E-9E14-E34232A8D8CB}">
      <dsp:nvSpPr>
        <dsp:cNvPr id="0" name=""/>
        <dsp:cNvSpPr/>
      </dsp:nvSpPr>
      <dsp:spPr>
        <a:xfrm rot="10800000">
          <a:off x="0" y="1034482"/>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Data</a:t>
          </a:r>
          <a:endParaRPr lang="en-US" sz="2200" kern="1200" dirty="0"/>
        </a:p>
      </dsp:txBody>
      <dsp:txXfrm rot="10800000">
        <a:off x="0" y="1034482"/>
        <a:ext cx="3293032" cy="677286"/>
      </dsp:txXfrm>
    </dsp:sp>
    <dsp:sp modelId="{0080B952-F1BA-6A4B-B320-D31F6DFF5AF8}">
      <dsp:nvSpPr>
        <dsp:cNvPr id="0" name=""/>
        <dsp:cNvSpPr/>
      </dsp:nvSpPr>
      <dsp:spPr>
        <a:xfrm rot="10800000">
          <a:off x="0" y="2299"/>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Life History</a:t>
          </a:r>
        </a:p>
      </dsp:txBody>
      <dsp:txXfrm rot="10800000">
        <a:off x="0" y="2299"/>
        <a:ext cx="3293032" cy="6772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21242-D4FF-1042-8D62-2D00A1E1BFEA}">
      <dsp:nvSpPr>
        <dsp:cNvPr id="0" name=""/>
        <dsp:cNvSpPr/>
      </dsp:nvSpPr>
      <dsp:spPr>
        <a:xfrm>
          <a:off x="0" y="4131029"/>
          <a:ext cx="3293032" cy="677729"/>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Analysis</a:t>
          </a:r>
        </a:p>
      </dsp:txBody>
      <dsp:txXfrm>
        <a:off x="0" y="4131029"/>
        <a:ext cx="3293032" cy="677729"/>
      </dsp:txXfrm>
    </dsp:sp>
    <dsp:sp modelId="{0935B404-F1A5-4240-A668-406B9E0BE166}">
      <dsp:nvSpPr>
        <dsp:cNvPr id="0" name=""/>
        <dsp:cNvSpPr/>
      </dsp:nvSpPr>
      <dsp:spPr>
        <a:xfrm rot="10800000">
          <a:off x="0" y="3098847"/>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b="1" kern="1200" dirty="0">
              <a:solidFill>
                <a:srgbClr val="000000"/>
              </a:solidFill>
            </a:rPr>
            <a:t>IPM Kernel</a:t>
          </a:r>
        </a:p>
      </dsp:txBody>
      <dsp:txXfrm rot="10800000">
        <a:off x="0" y="3098847"/>
        <a:ext cx="3293032" cy="677286"/>
      </dsp:txXfrm>
    </dsp:sp>
    <dsp:sp modelId="{A8BBA525-0EA7-204C-A3A9-1AAF6C584E46}">
      <dsp:nvSpPr>
        <dsp:cNvPr id="0" name=""/>
        <dsp:cNvSpPr/>
      </dsp:nvSpPr>
      <dsp:spPr>
        <a:xfrm rot="10800000">
          <a:off x="0" y="2066664"/>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Vital Rate Regressions</a:t>
          </a:r>
        </a:p>
      </dsp:txBody>
      <dsp:txXfrm rot="10800000">
        <a:off x="0" y="2066664"/>
        <a:ext cx="3293032" cy="677286"/>
      </dsp:txXfrm>
    </dsp:sp>
    <dsp:sp modelId="{F3358384-FCD7-E84E-9E14-E34232A8D8CB}">
      <dsp:nvSpPr>
        <dsp:cNvPr id="0" name=""/>
        <dsp:cNvSpPr/>
      </dsp:nvSpPr>
      <dsp:spPr>
        <a:xfrm rot="10800000">
          <a:off x="0" y="1034482"/>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Data</a:t>
          </a:r>
          <a:endParaRPr lang="en-US" sz="2200" kern="1200" dirty="0"/>
        </a:p>
      </dsp:txBody>
      <dsp:txXfrm rot="10800000">
        <a:off x="0" y="1034482"/>
        <a:ext cx="3293032" cy="677286"/>
      </dsp:txXfrm>
    </dsp:sp>
    <dsp:sp modelId="{0080B952-F1BA-6A4B-B320-D31F6DFF5AF8}">
      <dsp:nvSpPr>
        <dsp:cNvPr id="0" name=""/>
        <dsp:cNvSpPr/>
      </dsp:nvSpPr>
      <dsp:spPr>
        <a:xfrm rot="10800000">
          <a:off x="0" y="2299"/>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Life History</a:t>
          </a:r>
        </a:p>
      </dsp:txBody>
      <dsp:txXfrm rot="10800000">
        <a:off x="0" y="2299"/>
        <a:ext cx="3293032" cy="6772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21242-D4FF-1042-8D62-2D00A1E1BFEA}">
      <dsp:nvSpPr>
        <dsp:cNvPr id="0" name=""/>
        <dsp:cNvSpPr/>
      </dsp:nvSpPr>
      <dsp:spPr>
        <a:xfrm>
          <a:off x="0" y="4131029"/>
          <a:ext cx="3293032" cy="677729"/>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Analysis</a:t>
          </a:r>
        </a:p>
      </dsp:txBody>
      <dsp:txXfrm>
        <a:off x="0" y="4131029"/>
        <a:ext cx="3293032" cy="677729"/>
      </dsp:txXfrm>
    </dsp:sp>
    <dsp:sp modelId="{0935B404-F1A5-4240-A668-406B9E0BE166}">
      <dsp:nvSpPr>
        <dsp:cNvPr id="0" name=""/>
        <dsp:cNvSpPr/>
      </dsp:nvSpPr>
      <dsp:spPr>
        <a:xfrm rot="10800000">
          <a:off x="0" y="3098847"/>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IPM Kernel</a:t>
          </a:r>
        </a:p>
      </dsp:txBody>
      <dsp:txXfrm rot="10800000">
        <a:off x="0" y="3098847"/>
        <a:ext cx="3293032" cy="677286"/>
      </dsp:txXfrm>
    </dsp:sp>
    <dsp:sp modelId="{A8BBA525-0EA7-204C-A3A9-1AAF6C584E46}">
      <dsp:nvSpPr>
        <dsp:cNvPr id="0" name=""/>
        <dsp:cNvSpPr/>
      </dsp:nvSpPr>
      <dsp:spPr>
        <a:xfrm rot="10800000">
          <a:off x="0" y="2066664"/>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b="1" kern="1200" dirty="0">
              <a:solidFill>
                <a:srgbClr val="000000"/>
              </a:solidFill>
            </a:rPr>
            <a:t>Vital Rate Regressions</a:t>
          </a:r>
        </a:p>
      </dsp:txBody>
      <dsp:txXfrm rot="10800000">
        <a:off x="0" y="2066664"/>
        <a:ext cx="3293032" cy="677286"/>
      </dsp:txXfrm>
    </dsp:sp>
    <dsp:sp modelId="{F3358384-FCD7-E84E-9E14-E34232A8D8CB}">
      <dsp:nvSpPr>
        <dsp:cNvPr id="0" name=""/>
        <dsp:cNvSpPr/>
      </dsp:nvSpPr>
      <dsp:spPr>
        <a:xfrm rot="10800000">
          <a:off x="0" y="1034482"/>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Data</a:t>
          </a:r>
          <a:endParaRPr lang="en-US" sz="2200" kern="1200" dirty="0"/>
        </a:p>
      </dsp:txBody>
      <dsp:txXfrm rot="10800000">
        <a:off x="0" y="1034482"/>
        <a:ext cx="3293032" cy="677286"/>
      </dsp:txXfrm>
    </dsp:sp>
    <dsp:sp modelId="{0080B952-F1BA-6A4B-B320-D31F6DFF5AF8}">
      <dsp:nvSpPr>
        <dsp:cNvPr id="0" name=""/>
        <dsp:cNvSpPr/>
      </dsp:nvSpPr>
      <dsp:spPr>
        <a:xfrm rot="10800000">
          <a:off x="0" y="2299"/>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Life History</a:t>
          </a:r>
        </a:p>
      </dsp:txBody>
      <dsp:txXfrm rot="10800000">
        <a:off x="0" y="2299"/>
        <a:ext cx="3293032" cy="6772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21242-D4FF-1042-8D62-2D00A1E1BFEA}">
      <dsp:nvSpPr>
        <dsp:cNvPr id="0" name=""/>
        <dsp:cNvSpPr/>
      </dsp:nvSpPr>
      <dsp:spPr>
        <a:xfrm>
          <a:off x="0" y="4131029"/>
          <a:ext cx="3293032" cy="677729"/>
        </a:xfrm>
        <a:prstGeom prst="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b="1" kern="1200" dirty="0">
              <a:solidFill>
                <a:srgbClr val="000000"/>
              </a:solidFill>
            </a:rPr>
            <a:t>Analysis</a:t>
          </a:r>
        </a:p>
      </dsp:txBody>
      <dsp:txXfrm>
        <a:off x="0" y="4131029"/>
        <a:ext cx="3293032" cy="677729"/>
      </dsp:txXfrm>
    </dsp:sp>
    <dsp:sp modelId="{0935B404-F1A5-4240-A668-406B9E0BE166}">
      <dsp:nvSpPr>
        <dsp:cNvPr id="0" name=""/>
        <dsp:cNvSpPr/>
      </dsp:nvSpPr>
      <dsp:spPr>
        <a:xfrm rot="10800000">
          <a:off x="0" y="3098847"/>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IPM Kernel</a:t>
          </a:r>
        </a:p>
      </dsp:txBody>
      <dsp:txXfrm rot="10800000">
        <a:off x="0" y="3098847"/>
        <a:ext cx="3293032" cy="677286"/>
      </dsp:txXfrm>
    </dsp:sp>
    <dsp:sp modelId="{A8BBA525-0EA7-204C-A3A9-1AAF6C584E46}">
      <dsp:nvSpPr>
        <dsp:cNvPr id="0" name=""/>
        <dsp:cNvSpPr/>
      </dsp:nvSpPr>
      <dsp:spPr>
        <a:xfrm rot="10800000">
          <a:off x="0" y="2066664"/>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Vital Rate Regressions</a:t>
          </a:r>
        </a:p>
      </dsp:txBody>
      <dsp:txXfrm rot="10800000">
        <a:off x="0" y="2066664"/>
        <a:ext cx="3293032" cy="677286"/>
      </dsp:txXfrm>
    </dsp:sp>
    <dsp:sp modelId="{F3358384-FCD7-E84E-9E14-E34232A8D8CB}">
      <dsp:nvSpPr>
        <dsp:cNvPr id="0" name=""/>
        <dsp:cNvSpPr/>
      </dsp:nvSpPr>
      <dsp:spPr>
        <a:xfrm rot="10800000">
          <a:off x="0" y="1034482"/>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Data</a:t>
          </a:r>
          <a:endParaRPr lang="en-US" sz="2200" kern="1200" dirty="0"/>
        </a:p>
      </dsp:txBody>
      <dsp:txXfrm rot="10800000">
        <a:off x="0" y="1034482"/>
        <a:ext cx="3293032" cy="677286"/>
      </dsp:txXfrm>
    </dsp:sp>
    <dsp:sp modelId="{0080B952-F1BA-6A4B-B320-D31F6DFF5AF8}">
      <dsp:nvSpPr>
        <dsp:cNvPr id="0" name=""/>
        <dsp:cNvSpPr/>
      </dsp:nvSpPr>
      <dsp:spPr>
        <a:xfrm rot="10800000">
          <a:off x="0" y="2299"/>
          <a:ext cx="3293032" cy="1042348"/>
        </a:xfrm>
        <a:prstGeom prst="upArrowCallou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a:t>Life History</a:t>
          </a:r>
        </a:p>
      </dsp:txBody>
      <dsp:txXfrm rot="10800000">
        <a:off x="0" y="2299"/>
        <a:ext cx="3293032" cy="6772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6.emf"/><Relationship Id="rId3"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70866F-E5E2-F84F-9C8D-AC4C017CAC63}" type="datetimeFigureOut">
              <a:t>8/5/15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1D0BA4-1D49-1541-BDE8-F31CF13CF403}" type="slidenum">
              <a:t>‹#›</a:t>
            </a:fld>
            <a:endParaRPr lang="en-US"/>
          </a:p>
        </p:txBody>
      </p:sp>
    </p:spTree>
    <p:extLst>
      <p:ext uri="{BB962C8B-B14F-4D97-AF65-F5344CB8AC3E}">
        <p14:creationId xmlns:p14="http://schemas.microsoft.com/office/powerpoint/2010/main" val="2825006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goal is to bridge the gap between</a:t>
            </a:r>
            <a:r>
              <a:rPr lang="en-US" baseline="0" dirty="0"/>
              <a:t> the concepts underlying ipms, and developing an understanding of how to actually build the models</a:t>
            </a:r>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1</a:t>
            </a:fld>
            <a:endParaRPr lang="en-US" dirty="0"/>
          </a:p>
        </p:txBody>
      </p:sp>
    </p:spTree>
    <p:extLst>
      <p:ext uri="{BB962C8B-B14F-4D97-AF65-F5344CB8AC3E}">
        <p14:creationId xmlns:p14="http://schemas.microsoft.com/office/powerpoint/2010/main" val="1229818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12</a:t>
            </a:fld>
            <a:endParaRPr lang="en-US" dirty="0"/>
          </a:p>
        </p:txBody>
      </p:sp>
    </p:spTree>
    <p:extLst>
      <p:ext uri="{BB962C8B-B14F-4D97-AF65-F5344CB8AC3E}">
        <p14:creationId xmlns:p14="http://schemas.microsoft.com/office/powerpoint/2010/main" val="265687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13</a:t>
            </a:fld>
            <a:endParaRPr lang="en-US" dirty="0"/>
          </a:p>
        </p:txBody>
      </p:sp>
    </p:spTree>
    <p:extLst>
      <p:ext uri="{BB962C8B-B14F-4D97-AF65-F5344CB8AC3E}">
        <p14:creationId xmlns:p14="http://schemas.microsoft.com/office/powerpoint/2010/main" val="2188846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16</a:t>
            </a:fld>
            <a:endParaRPr lang="en-US" dirty="0"/>
          </a:p>
        </p:txBody>
      </p:sp>
    </p:spTree>
    <p:extLst>
      <p:ext uri="{BB962C8B-B14F-4D97-AF65-F5344CB8AC3E}">
        <p14:creationId xmlns:p14="http://schemas.microsoft.com/office/powerpoint/2010/main" val="265687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We’ll go into</a:t>
            </a:r>
            <a:r>
              <a:rPr lang="en-US" b="1" baseline="0" dirty="0" smtClean="0"/>
              <a:t> some detail on the growth regression</a:t>
            </a:r>
            <a:endParaRPr lang="en-US" b="1" dirty="0"/>
          </a:p>
        </p:txBody>
      </p:sp>
      <p:sp>
        <p:nvSpPr>
          <p:cNvPr id="4" name="Slide Number Placeholder 3"/>
          <p:cNvSpPr>
            <a:spLocks noGrp="1"/>
          </p:cNvSpPr>
          <p:nvPr>
            <p:ph type="sldNum" sz="quarter" idx="10"/>
          </p:nvPr>
        </p:nvSpPr>
        <p:spPr/>
        <p:txBody>
          <a:bodyPr/>
          <a:lstStyle/>
          <a:p>
            <a:fld id="{741D0BA4-1D49-1541-BDE8-F31CF13CF403}" type="slidenum">
              <a:rPr lang="en-US"/>
              <a:t>17</a:t>
            </a:fld>
            <a:endParaRPr lang="en-US" dirty="0"/>
          </a:p>
        </p:txBody>
      </p:sp>
    </p:spTree>
    <p:extLst>
      <p:ext uri="{BB962C8B-B14F-4D97-AF65-F5344CB8AC3E}">
        <p14:creationId xmlns:p14="http://schemas.microsoft.com/office/powerpoint/2010/main" val="2188846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18</a:t>
            </a:fld>
            <a:endParaRPr lang="en-US" dirty="0"/>
          </a:p>
        </p:txBody>
      </p:sp>
    </p:spTree>
    <p:extLst>
      <p:ext uri="{BB962C8B-B14F-4D97-AF65-F5344CB8AC3E}">
        <p14:creationId xmlns:p14="http://schemas.microsoft.com/office/powerpoint/2010/main" val="218884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how this all fits together, </a:t>
            </a:r>
            <a:r>
              <a:rPr lang="en-US" dirty="0" err="1" smtClean="0"/>
              <a:t>i’ll</a:t>
            </a:r>
            <a:r>
              <a:rPr lang="en-US" dirty="0" smtClean="0"/>
              <a:t> </a:t>
            </a:r>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21</a:t>
            </a:fld>
            <a:endParaRPr lang="en-US" dirty="0"/>
          </a:p>
        </p:txBody>
      </p:sp>
    </p:spTree>
    <p:extLst>
      <p:ext uri="{BB962C8B-B14F-4D97-AF65-F5344CB8AC3E}">
        <p14:creationId xmlns:p14="http://schemas.microsoft.com/office/powerpoint/2010/main" val="2656879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matrix multiplication, it’s integration</a:t>
            </a:r>
          </a:p>
        </p:txBody>
      </p:sp>
      <p:sp>
        <p:nvSpPr>
          <p:cNvPr id="4" name="Slide Number Placeholder 3"/>
          <p:cNvSpPr>
            <a:spLocks noGrp="1"/>
          </p:cNvSpPr>
          <p:nvPr>
            <p:ph type="sldNum" sz="quarter" idx="10"/>
          </p:nvPr>
        </p:nvSpPr>
        <p:spPr/>
        <p:txBody>
          <a:bodyPr/>
          <a:lstStyle/>
          <a:p>
            <a:fld id="{741D0BA4-1D49-1541-BDE8-F31CF13CF403}" type="slidenum">
              <a:t>24</a:t>
            </a:fld>
            <a:endParaRPr lang="en-US" dirty="0"/>
          </a:p>
        </p:txBody>
      </p:sp>
    </p:spTree>
    <p:extLst>
      <p:ext uri="{BB962C8B-B14F-4D97-AF65-F5344CB8AC3E}">
        <p14:creationId xmlns:p14="http://schemas.microsoft.com/office/powerpoint/2010/main" val="3343921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matrix multiplication, it’s integration</a:t>
            </a:r>
          </a:p>
        </p:txBody>
      </p:sp>
      <p:sp>
        <p:nvSpPr>
          <p:cNvPr id="4" name="Slide Number Placeholder 3"/>
          <p:cNvSpPr>
            <a:spLocks noGrp="1"/>
          </p:cNvSpPr>
          <p:nvPr>
            <p:ph type="sldNum" sz="quarter" idx="10"/>
          </p:nvPr>
        </p:nvSpPr>
        <p:spPr/>
        <p:txBody>
          <a:bodyPr/>
          <a:lstStyle/>
          <a:p>
            <a:fld id="{741D0BA4-1D49-1541-BDE8-F31CF13CF403}" type="slidenum">
              <a:t>25</a:t>
            </a:fld>
            <a:endParaRPr lang="en-US" dirty="0"/>
          </a:p>
        </p:txBody>
      </p:sp>
    </p:spTree>
    <p:extLst>
      <p:ext uri="{BB962C8B-B14F-4D97-AF65-F5344CB8AC3E}">
        <p14:creationId xmlns:p14="http://schemas.microsoft.com/office/powerpoint/2010/main" val="3343921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matrix multiplication, it’s integration</a:t>
            </a:r>
          </a:p>
        </p:txBody>
      </p:sp>
      <p:sp>
        <p:nvSpPr>
          <p:cNvPr id="4" name="Slide Number Placeholder 3"/>
          <p:cNvSpPr>
            <a:spLocks noGrp="1"/>
          </p:cNvSpPr>
          <p:nvPr>
            <p:ph type="sldNum" sz="quarter" idx="10"/>
          </p:nvPr>
        </p:nvSpPr>
        <p:spPr/>
        <p:txBody>
          <a:bodyPr/>
          <a:lstStyle/>
          <a:p>
            <a:fld id="{741D0BA4-1D49-1541-BDE8-F31CF13CF403}" type="slidenum">
              <a:t>26</a:t>
            </a:fld>
            <a:endParaRPr lang="en-US" dirty="0"/>
          </a:p>
        </p:txBody>
      </p:sp>
    </p:spTree>
    <p:extLst>
      <p:ext uri="{BB962C8B-B14F-4D97-AF65-F5344CB8AC3E}">
        <p14:creationId xmlns:p14="http://schemas.microsoft.com/office/powerpoint/2010/main" val="3343921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t>27</a:t>
            </a:fld>
            <a:endParaRPr lang="en-US" dirty="0"/>
          </a:p>
        </p:txBody>
      </p:sp>
    </p:spTree>
    <p:extLst>
      <p:ext uri="{BB962C8B-B14F-4D97-AF65-F5344CB8AC3E}">
        <p14:creationId xmlns:p14="http://schemas.microsoft.com/office/powerpoint/2010/main" val="3343921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Add</a:t>
            </a:r>
            <a:r>
              <a:rPr lang="en-US" baseline="0" dirty="0"/>
              <a:t> plot of IPMs through time from website</a:t>
            </a:r>
            <a:endParaRPr lang="en-US" dirty="0"/>
          </a:p>
          <a:p>
            <a:pPr marL="228600" indent="-228600">
              <a:buAutoNum type="arabicPeriod"/>
            </a:pPr>
            <a:r>
              <a:rPr lang="en-US" dirty="0"/>
              <a:t>Not dividing</a:t>
            </a:r>
            <a:r>
              <a:rPr lang="en-US" baseline="0" dirty="0"/>
              <a:t> into arbitrary classes</a:t>
            </a:r>
          </a:p>
          <a:p>
            <a:pPr marL="0" indent="0">
              <a:buNone/>
            </a:pPr>
            <a:r>
              <a:rPr lang="en-US" baseline="0" dirty="0"/>
              <a:t>3. Types of covariates</a:t>
            </a:r>
          </a:p>
          <a:p>
            <a:pPr marL="0" indent="0">
              <a:buNone/>
            </a:pPr>
            <a:r>
              <a:rPr lang="en-US" baseline="0" dirty="0"/>
              <a:t>This helps us to understand and explain the processes driving population level, rather than just describe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41D0BA4-1D49-1541-BDE8-F31CF13CF403}" type="slidenum">
              <a:t>3</a:t>
            </a:fld>
            <a:endParaRPr lang="en-US" dirty="0"/>
          </a:p>
        </p:txBody>
      </p:sp>
    </p:spTree>
    <p:extLst>
      <p:ext uri="{BB962C8B-B14F-4D97-AF65-F5344CB8AC3E}">
        <p14:creationId xmlns:p14="http://schemas.microsoft.com/office/powerpoint/2010/main" val="2788841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P(x,y) and F(x,y) decomposed into vital rate functions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lumOff val="50000"/>
                  </a:schemeClr>
                </a:solidFill>
              </a:rPr>
              <a:t>g(x,y) = probability that size x individuals who survive grow to size 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lumOff val="50000"/>
                  </a:schemeClr>
                </a:solidFill>
              </a:rPr>
              <a:t>Encompasses</a:t>
            </a:r>
            <a:r>
              <a:rPr lang="en-US" sz="1200" baseline="0" dirty="0">
                <a:solidFill>
                  <a:schemeClr val="tx1">
                    <a:lumMod val="50000"/>
                    <a:lumOff val="50000"/>
                  </a:schemeClr>
                </a:solidFill>
              </a:rPr>
              <a:t> growth stasis and retrogression</a:t>
            </a:r>
            <a:endParaRPr lang="en-US" sz="1200" dirty="0">
              <a:solidFill>
                <a:schemeClr val="tx1">
                  <a:lumMod val="50000"/>
                  <a:lumOff val="50000"/>
                </a:schemeClr>
              </a:solidFill>
            </a:endParaRPr>
          </a:p>
          <a:p>
            <a:endParaRPr lang="en-US" dirty="0"/>
          </a:p>
        </p:txBody>
      </p:sp>
      <p:sp>
        <p:nvSpPr>
          <p:cNvPr id="4" name="Slide Number Placeholder 3"/>
          <p:cNvSpPr>
            <a:spLocks noGrp="1"/>
          </p:cNvSpPr>
          <p:nvPr>
            <p:ph type="sldNum" sz="quarter" idx="10"/>
          </p:nvPr>
        </p:nvSpPr>
        <p:spPr/>
        <p:txBody>
          <a:bodyPr/>
          <a:lstStyle/>
          <a:p>
            <a:fld id="{741D0BA4-1D49-1541-BDE8-F31CF13CF403}" type="slidenum">
              <a:t>28</a:t>
            </a:fld>
            <a:endParaRPr lang="en-US" dirty="0"/>
          </a:p>
        </p:txBody>
      </p:sp>
    </p:spTree>
    <p:extLst>
      <p:ext uri="{BB962C8B-B14F-4D97-AF65-F5344CB8AC3E}">
        <p14:creationId xmlns:p14="http://schemas.microsoft.com/office/powerpoint/2010/main" val="366210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t>29</a:t>
            </a:fld>
            <a:endParaRPr lang="en-US" dirty="0"/>
          </a:p>
        </p:txBody>
      </p:sp>
    </p:spTree>
    <p:extLst>
      <p:ext uri="{BB962C8B-B14F-4D97-AF65-F5344CB8AC3E}">
        <p14:creationId xmlns:p14="http://schemas.microsoft.com/office/powerpoint/2010/main" val="3662105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t>30</a:t>
            </a:fld>
            <a:endParaRPr lang="en-US" dirty="0"/>
          </a:p>
        </p:txBody>
      </p:sp>
    </p:spTree>
    <p:extLst>
      <p:ext uri="{BB962C8B-B14F-4D97-AF65-F5344CB8AC3E}">
        <p14:creationId xmlns:p14="http://schemas.microsoft.com/office/powerpoint/2010/main" val="3662105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t>31</a:t>
            </a:fld>
            <a:endParaRPr lang="en-US" dirty="0"/>
          </a:p>
        </p:txBody>
      </p:sp>
    </p:spTree>
    <p:extLst>
      <p:ext uri="{BB962C8B-B14F-4D97-AF65-F5344CB8AC3E}">
        <p14:creationId xmlns:p14="http://schemas.microsoft.com/office/powerpoint/2010/main" val="3662105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Flowering</a:t>
            </a:r>
            <a:r>
              <a:rPr lang="en-US" sz="1200" baseline="0" dirty="0"/>
              <a:t> implies death</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It had to not flower last year and survive the winter. We could lump all the death due to flowering into survival, but then we wouldn’t disentagnle factors that affect flowering vs those that affect survival</a:t>
            </a:r>
          </a:p>
          <a:p>
            <a:endParaRPr lang="en-US" dirty="0"/>
          </a:p>
        </p:txBody>
      </p:sp>
      <p:sp>
        <p:nvSpPr>
          <p:cNvPr id="4" name="Slide Number Placeholder 3"/>
          <p:cNvSpPr>
            <a:spLocks noGrp="1"/>
          </p:cNvSpPr>
          <p:nvPr>
            <p:ph type="sldNum" sz="quarter" idx="10"/>
          </p:nvPr>
        </p:nvSpPr>
        <p:spPr/>
        <p:txBody>
          <a:bodyPr/>
          <a:lstStyle/>
          <a:p>
            <a:fld id="{741D0BA4-1D49-1541-BDE8-F31CF13CF403}" type="slidenum">
              <a:t>32</a:t>
            </a:fld>
            <a:endParaRPr lang="en-US" dirty="0"/>
          </a:p>
        </p:txBody>
      </p:sp>
    </p:spTree>
    <p:extLst>
      <p:ext uri="{BB962C8B-B14F-4D97-AF65-F5344CB8AC3E}">
        <p14:creationId xmlns:p14="http://schemas.microsoft.com/office/powerpoint/2010/main" val="3662105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a:t>Given sufficient data, what other functions might you further decompose here? Establishment -&gt; probability of seed survival * prob germination * prob esablish</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741D0BA4-1D49-1541-BDE8-F31CF13CF403}" type="slidenum">
              <a:t>33</a:t>
            </a:fld>
            <a:endParaRPr lang="en-US" dirty="0"/>
          </a:p>
        </p:txBody>
      </p:sp>
    </p:spTree>
    <p:extLst>
      <p:ext uri="{BB962C8B-B14F-4D97-AF65-F5344CB8AC3E}">
        <p14:creationId xmlns:p14="http://schemas.microsoft.com/office/powerpoint/2010/main" val="3662105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t>34</a:t>
            </a:fld>
            <a:endParaRPr lang="en-US" dirty="0"/>
          </a:p>
        </p:txBody>
      </p:sp>
    </p:spTree>
    <p:extLst>
      <p:ext uri="{BB962C8B-B14F-4D97-AF65-F5344CB8AC3E}">
        <p14:creationId xmlns:p14="http://schemas.microsoft.com/office/powerpoint/2010/main" val="3662105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35</a:t>
            </a:fld>
            <a:endParaRPr lang="en-US" dirty="0"/>
          </a:p>
        </p:txBody>
      </p:sp>
    </p:spTree>
    <p:extLst>
      <p:ext uri="{BB962C8B-B14F-4D97-AF65-F5344CB8AC3E}">
        <p14:creationId xmlns:p14="http://schemas.microsoft.com/office/powerpoint/2010/main" val="2656879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axes</a:t>
            </a:r>
          </a:p>
          <a:p>
            <a:r>
              <a:rPr lang="en-US" dirty="0"/>
              <a:t>Note constant (boring)</a:t>
            </a:r>
            <a:r>
              <a:rPr lang="en-US" baseline="0" dirty="0"/>
              <a:t> growth from merow </a:t>
            </a:r>
          </a:p>
          <a:p>
            <a:r>
              <a:rPr lang="en-US" baseline="0" dirty="0"/>
              <a:t>Note GAMs from Ozgul; better have a good reason for those wiggles or you’ll end up with cycles</a:t>
            </a:r>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36</a:t>
            </a:fld>
            <a:endParaRPr lang="en-US" dirty="0"/>
          </a:p>
        </p:txBody>
      </p:sp>
    </p:spTree>
    <p:extLst>
      <p:ext uri="{BB962C8B-B14F-4D97-AF65-F5344CB8AC3E}">
        <p14:creationId xmlns:p14="http://schemas.microsoft.com/office/powerpoint/2010/main" val="3415735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S(x) needs 1</a:t>
            </a:r>
            <a:r>
              <a:rPr lang="en-US" baseline="0" dirty="0" smtClean="0"/>
              <a:t>s and 0s. </a:t>
            </a:r>
            <a:endParaRPr lang="en-US" dirty="0"/>
          </a:p>
        </p:txBody>
      </p:sp>
      <p:sp>
        <p:nvSpPr>
          <p:cNvPr id="4" name="Slide Number Placeholder 3"/>
          <p:cNvSpPr>
            <a:spLocks noGrp="1"/>
          </p:cNvSpPr>
          <p:nvPr>
            <p:ph type="sldNum" sz="quarter" idx="10"/>
          </p:nvPr>
        </p:nvSpPr>
        <p:spPr/>
        <p:txBody>
          <a:bodyPr/>
          <a:lstStyle/>
          <a:p>
            <a:fld id="{3B1E2A1A-1231-CD49-A200-EA0E5543D83B}" type="slidenum">
              <a:rPr lang="en-US" smtClean="0"/>
              <a:pPr/>
              <a:t>37</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Observations</a:t>
            </a:r>
            <a:r>
              <a:rPr lang="en-US" sz="1200" b="1" kern="1200" baseline="0" dirty="0" smtClean="0">
                <a:solidFill>
                  <a:schemeClr val="tx1"/>
                </a:solidFill>
                <a:effectLst/>
                <a:latin typeface="+mn-lt"/>
                <a:ea typeface="+mn-ea"/>
                <a:cs typeface="+mn-cs"/>
              </a:rPr>
              <a:t> of individuals demographic transitions between stages</a:t>
            </a:r>
          </a:p>
          <a:p>
            <a:r>
              <a:rPr lang="en-US" sz="1200" b="1" kern="1200" dirty="0" smtClean="0">
                <a:solidFill>
                  <a:schemeClr val="tx1"/>
                </a:solidFill>
                <a:effectLst/>
                <a:latin typeface="+mn-lt"/>
                <a:ea typeface="+mn-ea"/>
                <a:cs typeface="+mn-cs"/>
              </a:rPr>
              <a:t>Takes</a:t>
            </a:r>
            <a:r>
              <a:rPr lang="en-US" sz="1200" b="1" kern="1200" baseline="0" dirty="0" smtClean="0">
                <a:solidFill>
                  <a:schemeClr val="tx1"/>
                </a:solidFill>
                <a:effectLst/>
                <a:latin typeface="+mn-lt"/>
                <a:ea typeface="+mn-ea"/>
                <a:cs typeface="+mn-cs"/>
              </a:rPr>
              <a:t> population structure this year and describes structure next year</a:t>
            </a:r>
          </a:p>
          <a:p>
            <a:r>
              <a:rPr lang="en-US" sz="1200" b="1" kern="1200" baseline="0" dirty="0" smtClean="0">
                <a:solidFill>
                  <a:schemeClr val="tx1"/>
                </a:solidFill>
                <a:effectLst/>
                <a:latin typeface="+mn-lt"/>
                <a:ea typeface="+mn-ea"/>
                <a:cs typeface="+mn-cs"/>
              </a:rPr>
              <a:t>One of the issues is the discretization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Color coding</a:t>
            </a:r>
            <a:r>
              <a:rPr lang="en-US" sz="1200" kern="1200" baseline="0" dirty="0" smtClean="0">
                <a:solidFill>
                  <a:schemeClr val="tx1"/>
                </a:solidFill>
                <a:effectLst/>
                <a:latin typeface="+mn-lt"/>
                <a:ea typeface="+mn-ea"/>
                <a:cs typeface="+mn-cs"/>
              </a:rPr>
              <a:t> indicates the magnitude of the value.</a:t>
            </a:r>
          </a:p>
          <a:p>
            <a:endParaRPr lang="en-US" dirty="0"/>
          </a:p>
        </p:txBody>
      </p:sp>
      <p:sp>
        <p:nvSpPr>
          <p:cNvPr id="4" name="Slide Number Placeholder 3"/>
          <p:cNvSpPr>
            <a:spLocks noGrp="1"/>
          </p:cNvSpPr>
          <p:nvPr>
            <p:ph type="sldNum" sz="quarter" idx="10"/>
          </p:nvPr>
        </p:nvSpPr>
        <p:spPr/>
        <p:txBody>
          <a:bodyPr/>
          <a:lstStyle/>
          <a:p>
            <a:fld id="{741D0BA4-1D49-1541-BDE8-F31CF13CF403}" type="slidenum">
              <a:t>4</a:t>
            </a:fld>
            <a:endParaRPr lang="en-US" dirty="0"/>
          </a:p>
        </p:txBody>
      </p:sp>
    </p:spTree>
    <p:extLst>
      <p:ext uri="{BB962C8B-B14F-4D97-AF65-F5344CB8AC3E}">
        <p14:creationId xmlns:p14="http://schemas.microsoft.com/office/powerpoint/2010/main" val="2319699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Poisson regression</a:t>
            </a:r>
          </a:p>
          <a:p>
            <a:r>
              <a:rPr lang="en-US" dirty="0"/>
              <a:t>Different measures – seeds,</a:t>
            </a:r>
            <a:r>
              <a:rPr lang="en-US" baseline="0" dirty="0"/>
              <a:t> recruits, flower heads</a:t>
            </a:r>
          </a:p>
          <a:p>
            <a:r>
              <a:rPr lang="en-US" baseline="0" dirty="0"/>
              <a:t>Any number of other functions that you might break recruitment into – germination, establishment</a:t>
            </a:r>
            <a:endParaRPr lang="en-US" dirty="0"/>
          </a:p>
        </p:txBody>
      </p:sp>
      <p:sp>
        <p:nvSpPr>
          <p:cNvPr id="4" name="Slide Number Placeholder 3"/>
          <p:cNvSpPr>
            <a:spLocks noGrp="1"/>
          </p:cNvSpPr>
          <p:nvPr>
            <p:ph type="sldNum" sz="quarter" idx="10"/>
          </p:nvPr>
        </p:nvSpPr>
        <p:spPr/>
        <p:txBody>
          <a:bodyPr/>
          <a:lstStyle/>
          <a:p>
            <a:fld id="{741D0BA4-1D49-1541-BDE8-F31CF13CF403}" type="slidenum">
              <a:t>39</a:t>
            </a:fld>
            <a:endParaRPr lang="en-US" dirty="0"/>
          </a:p>
        </p:txBody>
      </p:sp>
    </p:spTree>
    <p:extLst>
      <p:ext uri="{BB962C8B-B14F-4D97-AF65-F5344CB8AC3E}">
        <p14:creationId xmlns:p14="http://schemas.microsoft.com/office/powerpoint/2010/main" val="3835960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only</a:t>
            </a:r>
            <a:r>
              <a:rPr lang="en-US" baseline="0" dirty="0"/>
              <a:t> a function of y</a:t>
            </a:r>
          </a:p>
          <a:p>
            <a:r>
              <a:rPr lang="en-US" baseline="0" dirty="0"/>
              <a:t>Or clonal growth, in which case you might use a mixture of two distributions</a:t>
            </a:r>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41</a:t>
            </a:fld>
            <a:endParaRPr lang="en-US" dirty="0"/>
          </a:p>
        </p:txBody>
      </p:sp>
    </p:spTree>
    <p:extLst>
      <p:ext uri="{BB962C8B-B14F-4D97-AF65-F5344CB8AC3E}">
        <p14:creationId xmlns:p14="http://schemas.microsoft.com/office/powerpoint/2010/main" val="2689364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how this all fits together, </a:t>
            </a:r>
            <a:r>
              <a:rPr lang="en-US" dirty="0" err="1" smtClean="0"/>
              <a:t>i’ll</a:t>
            </a:r>
            <a:r>
              <a:rPr lang="en-US" dirty="0" smtClean="0"/>
              <a:t> </a:t>
            </a:r>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42</a:t>
            </a:fld>
            <a:endParaRPr lang="en-US" dirty="0"/>
          </a:p>
        </p:txBody>
      </p:sp>
    </p:spTree>
    <p:extLst>
      <p:ext uri="{BB962C8B-B14F-4D97-AF65-F5344CB8AC3E}">
        <p14:creationId xmlns:p14="http://schemas.microsoft.com/office/powerpoint/2010/main" val="2656879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To perform these analyses, we need to</a:t>
            </a:r>
            <a:r>
              <a:rPr lang="en-US" baseline="0" dirty="0" smtClean="0"/>
              <a:t> integrate</a:t>
            </a:r>
          </a:p>
          <a:p>
            <a:pPr lvl="0"/>
            <a:endParaRPr lang="en-US" baseline="0" dirty="0" smtClean="0"/>
          </a:p>
          <a:p>
            <a:pPr lvl="0"/>
            <a:r>
              <a:rPr lang="en-US" baseline="0" dirty="0" smtClean="0"/>
              <a:t>TODO: make examples more visual and connected to case studies</a:t>
            </a:r>
          </a:p>
          <a:p>
            <a:pPr lvl="0"/>
            <a:r>
              <a:rPr lang="en-US" baseline="0" dirty="0" smtClean="0"/>
              <a:t>TODO: Maybe split the analysis talk off to allow more detail</a:t>
            </a:r>
            <a:endParaRPr lang="en-US" dirty="0" smtClean="0"/>
          </a:p>
        </p:txBody>
      </p:sp>
      <p:sp>
        <p:nvSpPr>
          <p:cNvPr id="4" name="Slide Number Placeholder 3"/>
          <p:cNvSpPr>
            <a:spLocks noGrp="1"/>
          </p:cNvSpPr>
          <p:nvPr>
            <p:ph type="sldNum" sz="quarter" idx="10"/>
          </p:nvPr>
        </p:nvSpPr>
        <p:spPr/>
        <p:txBody>
          <a:bodyPr/>
          <a:lstStyle/>
          <a:p>
            <a:fld id="{F95989D6-FE2C-0042-9C05-4CA421A9917E}" type="slidenum">
              <a:rPr/>
              <a:pPr/>
              <a:t>43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11 parameters</a:t>
            </a: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Integration corresponds to matrix multiplication</a:t>
            </a:r>
            <a:endParaRPr lang="en-US" sz="1200" dirty="0"/>
          </a:p>
          <a:p>
            <a:endParaRPr lang="en-US" dirty="0"/>
          </a:p>
        </p:txBody>
      </p:sp>
      <p:sp>
        <p:nvSpPr>
          <p:cNvPr id="4" name="Slide Number Placeholder 3"/>
          <p:cNvSpPr>
            <a:spLocks noGrp="1"/>
          </p:cNvSpPr>
          <p:nvPr>
            <p:ph type="sldNum" sz="quarter" idx="10"/>
          </p:nvPr>
        </p:nvSpPr>
        <p:spPr/>
        <p:txBody>
          <a:bodyPr/>
          <a:lstStyle/>
          <a:p>
            <a:fld id="{F95989D6-FE2C-0042-9C05-4CA421A9917E}" type="slidenum">
              <a:rPr/>
              <a:pPr/>
              <a:t>44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Matrix models assign stages based on life history or an algorithm (e.g. Vandermeer 1978)</a:t>
            </a:r>
          </a:p>
          <a:p>
            <a:endParaRPr lang="en-US"/>
          </a:p>
        </p:txBody>
      </p:sp>
      <p:sp>
        <p:nvSpPr>
          <p:cNvPr id="4" name="Slide Number Placeholder 3"/>
          <p:cNvSpPr>
            <a:spLocks noGrp="1"/>
          </p:cNvSpPr>
          <p:nvPr>
            <p:ph type="sldNum" sz="quarter" idx="10"/>
          </p:nvPr>
        </p:nvSpPr>
        <p:spPr/>
        <p:txBody>
          <a:bodyPr/>
          <a:lstStyle/>
          <a:p>
            <a:fld id="{741D0BA4-1D49-1541-BDE8-F31CF13CF403}" type="slidenum">
              <a:rPr lang="en-US"/>
              <a:t>45</a:t>
            </a:fld>
            <a:endParaRPr lang="en-US"/>
          </a:p>
        </p:txBody>
      </p:sp>
    </p:spTree>
    <p:extLst>
      <p:ext uri="{BB962C8B-B14F-4D97-AF65-F5344CB8AC3E}">
        <p14:creationId xmlns:p14="http://schemas.microsoft.com/office/powerpoint/2010/main" val="3718618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the matrix algebra</a:t>
            </a:r>
            <a:r>
              <a:rPr lang="en-US" baseline="0" dirty="0"/>
              <a:t> tools can be applied to the kernel</a:t>
            </a:r>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46</a:t>
            </a:fld>
            <a:endParaRPr lang="en-US" dirty="0"/>
          </a:p>
        </p:txBody>
      </p:sp>
    </p:spTree>
    <p:extLst>
      <p:ext uri="{BB962C8B-B14F-4D97-AF65-F5344CB8AC3E}">
        <p14:creationId xmlns:p14="http://schemas.microsoft.com/office/powerpoint/2010/main" val="4291166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the matrix algebra</a:t>
            </a:r>
            <a:r>
              <a:rPr lang="en-US" baseline="0" dirty="0"/>
              <a:t> tools can be applied to the kernel</a:t>
            </a:r>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47</a:t>
            </a:fld>
            <a:endParaRPr lang="en-US" dirty="0"/>
          </a:p>
        </p:txBody>
      </p:sp>
    </p:spTree>
    <p:extLst>
      <p:ext uri="{BB962C8B-B14F-4D97-AF65-F5344CB8AC3E}">
        <p14:creationId xmlns:p14="http://schemas.microsoft.com/office/powerpoint/2010/main" val="4291166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can do more than this; that’s part of the reason IPMs are cool</a:t>
            </a:r>
          </a:p>
        </p:txBody>
      </p:sp>
      <p:sp>
        <p:nvSpPr>
          <p:cNvPr id="4" name="Slide Number Placeholder 3"/>
          <p:cNvSpPr>
            <a:spLocks noGrp="1"/>
          </p:cNvSpPr>
          <p:nvPr>
            <p:ph type="sldNum" sz="quarter" idx="10"/>
          </p:nvPr>
        </p:nvSpPr>
        <p:spPr/>
        <p:txBody>
          <a:bodyPr/>
          <a:lstStyle/>
          <a:p>
            <a:fld id="{741D0BA4-1D49-1541-BDE8-F31CF13CF403}" type="slidenum">
              <a:rPr lang="en-US"/>
              <a:t>49</a:t>
            </a:fld>
            <a:endParaRPr lang="en-US" dirty="0"/>
          </a:p>
        </p:txBody>
      </p:sp>
    </p:spTree>
    <p:extLst>
      <p:ext uri="{BB962C8B-B14F-4D97-AF65-F5344CB8AC3E}">
        <p14:creationId xmlns:p14="http://schemas.microsoft.com/office/powerpoint/2010/main" val="93900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Observations</a:t>
            </a:r>
            <a:r>
              <a:rPr lang="en-US" sz="1200" b="1" kern="1200" baseline="0" dirty="0" smtClean="0">
                <a:solidFill>
                  <a:schemeClr val="tx1"/>
                </a:solidFill>
                <a:effectLst/>
                <a:latin typeface="+mn-lt"/>
                <a:ea typeface="+mn-ea"/>
                <a:cs typeface="+mn-cs"/>
              </a:rPr>
              <a:t> of individuals demographic transitions between stages</a:t>
            </a:r>
          </a:p>
          <a:p>
            <a:r>
              <a:rPr lang="en-US" sz="1200" b="1" kern="1200" dirty="0" smtClean="0">
                <a:solidFill>
                  <a:schemeClr val="tx1"/>
                </a:solidFill>
                <a:effectLst/>
                <a:latin typeface="+mn-lt"/>
                <a:ea typeface="+mn-ea"/>
                <a:cs typeface="+mn-cs"/>
              </a:rPr>
              <a:t>Takes</a:t>
            </a:r>
            <a:r>
              <a:rPr lang="en-US" sz="1200" b="1" kern="1200" baseline="0" dirty="0" smtClean="0">
                <a:solidFill>
                  <a:schemeClr val="tx1"/>
                </a:solidFill>
                <a:effectLst/>
                <a:latin typeface="+mn-lt"/>
                <a:ea typeface="+mn-ea"/>
                <a:cs typeface="+mn-cs"/>
              </a:rPr>
              <a:t> population structure this year and describes structure next year</a:t>
            </a:r>
          </a:p>
          <a:p>
            <a:r>
              <a:rPr lang="en-US" b="1" dirty="0"/>
              <a:t>Point out what you can caluculate: population growth,</a:t>
            </a:r>
            <a:r>
              <a:rPr lang="en-US" b="1" baseline="0" dirty="0"/>
              <a:t> size distribuion, </a:t>
            </a:r>
            <a:r>
              <a:rPr lang="en-US" b="1" dirty="0"/>
              <a:t>passage times, senstivities,</a:t>
            </a:r>
            <a:r>
              <a:rPr lang="en-US" b="1" baseline="0" dirty="0"/>
              <a:t> forecasting dynamics</a:t>
            </a:r>
            <a:endParaRPr lang="en-US" b="1" dirty="0"/>
          </a:p>
        </p:txBody>
      </p:sp>
      <p:sp>
        <p:nvSpPr>
          <p:cNvPr id="4" name="Slide Number Placeholder 3"/>
          <p:cNvSpPr>
            <a:spLocks noGrp="1"/>
          </p:cNvSpPr>
          <p:nvPr>
            <p:ph type="sldNum" sz="quarter" idx="10"/>
          </p:nvPr>
        </p:nvSpPr>
        <p:spPr/>
        <p:txBody>
          <a:bodyPr/>
          <a:lstStyle/>
          <a:p>
            <a:fld id="{741D0BA4-1D49-1541-BDE8-F31CF13CF403}" type="slidenum">
              <a:t>5</a:t>
            </a:fld>
            <a:endParaRPr lang="en-US" dirty="0"/>
          </a:p>
        </p:txBody>
      </p:sp>
    </p:spTree>
    <p:extLst>
      <p:ext uri="{BB962C8B-B14F-4D97-AF65-F5344CB8AC3E}">
        <p14:creationId xmlns:p14="http://schemas.microsoft.com/office/powerpoint/2010/main" val="2319699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smtClean="0">
                <a:solidFill>
                  <a:schemeClr val="tx1"/>
                </a:solidFill>
                <a:effectLst/>
                <a:latin typeface="+mn-lt"/>
                <a:ea typeface="+mn-ea"/>
                <a:cs typeface="+mn-cs"/>
              </a:rPr>
              <a:t>Let’s rather use a continuous state variable, which I’ll call size.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One of the issues is the discretization </a:t>
            </a:r>
          </a:p>
          <a:p>
            <a:r>
              <a:rPr lang="en-US" sz="1200" b="1" kern="1200" baseline="0" dirty="0" smtClean="0">
                <a:solidFill>
                  <a:schemeClr val="tx1"/>
                </a:solidFill>
                <a:effectLst/>
                <a:latin typeface="+mn-lt"/>
                <a:ea typeface="+mn-ea"/>
                <a:cs typeface="+mn-cs"/>
              </a:rPr>
              <a:t>If we had more data, we might try to make this more biologically realistic and include more stages.</a:t>
            </a:r>
            <a:endParaRPr lang="en-US" b="1" dirty="0"/>
          </a:p>
        </p:txBody>
      </p:sp>
      <p:sp>
        <p:nvSpPr>
          <p:cNvPr id="4" name="Slide Number Placeholder 3"/>
          <p:cNvSpPr>
            <a:spLocks noGrp="1"/>
          </p:cNvSpPr>
          <p:nvPr>
            <p:ph type="sldNum" sz="quarter" idx="10"/>
          </p:nvPr>
        </p:nvSpPr>
        <p:spPr/>
        <p:txBody>
          <a:bodyPr/>
          <a:lstStyle/>
          <a:p>
            <a:fld id="{741D0BA4-1D49-1541-BDE8-F31CF13CF403}" type="slidenum">
              <a:t>6</a:t>
            </a:fld>
            <a:endParaRPr lang="en-US" dirty="0"/>
          </a:p>
        </p:txBody>
      </p:sp>
    </p:spTree>
    <p:extLst>
      <p:ext uri="{BB962C8B-B14F-4D97-AF65-F5344CB8AC3E}">
        <p14:creationId xmlns:p14="http://schemas.microsoft.com/office/powerpoint/2010/main" val="2319699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a:t>
            </a:r>
            <a:r>
              <a:rPr lang="en-US" baseline="0" dirty="0"/>
              <a:t> resolution better for capturing variability among individuals – not assuming everyone in a big cell is the same</a:t>
            </a:r>
          </a:p>
          <a:p>
            <a:endParaRPr lang="en-US" dirty="0"/>
          </a:p>
        </p:txBody>
      </p:sp>
      <p:sp>
        <p:nvSpPr>
          <p:cNvPr id="4" name="Slide Number Placeholder 3"/>
          <p:cNvSpPr>
            <a:spLocks noGrp="1"/>
          </p:cNvSpPr>
          <p:nvPr>
            <p:ph type="sldNum" sz="quarter" idx="10"/>
          </p:nvPr>
        </p:nvSpPr>
        <p:spPr/>
        <p:txBody>
          <a:bodyPr/>
          <a:lstStyle/>
          <a:p>
            <a:fld id="{741D0BA4-1D49-1541-BDE8-F31CF13CF403}" type="slidenum">
              <a:t>7</a:t>
            </a:fld>
            <a:endParaRPr lang="en-US" dirty="0"/>
          </a:p>
        </p:txBody>
      </p:sp>
    </p:spTree>
    <p:extLst>
      <p:ext uri="{BB962C8B-B14F-4D97-AF65-F5344CB8AC3E}">
        <p14:creationId xmlns:p14="http://schemas.microsoft.com/office/powerpoint/2010/main" val="3989859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More stages = more heterogeneity among individuals</a:t>
            </a:r>
          </a:p>
          <a:p>
            <a:r>
              <a:rPr lang="en-US" dirty="0" smtClean="0"/>
              <a:t>we call this the kernel and it describes everything we need to know about the model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a:t>
            </a:r>
            <a:r>
              <a:rPr lang="en-US" dirty="0"/>
              <a:t>do</a:t>
            </a:r>
            <a:r>
              <a:rPr lang="en-US" baseline="0" dirty="0"/>
              <a:t> we parameterize? With </a:t>
            </a:r>
            <a:r>
              <a:rPr lang="en-US" baseline="0" dirty="0" smtClean="0"/>
              <a:t>regressions</a:t>
            </a:r>
            <a:endParaRPr lang="en-US" dirty="0"/>
          </a:p>
        </p:txBody>
      </p:sp>
      <p:sp>
        <p:nvSpPr>
          <p:cNvPr id="4" name="Slide Number Placeholder 3"/>
          <p:cNvSpPr>
            <a:spLocks noGrp="1"/>
          </p:cNvSpPr>
          <p:nvPr>
            <p:ph type="sldNum" sz="quarter" idx="10"/>
          </p:nvPr>
        </p:nvSpPr>
        <p:spPr/>
        <p:txBody>
          <a:bodyPr/>
          <a:lstStyle/>
          <a:p>
            <a:fld id="{741D0BA4-1D49-1541-BDE8-F31CF13CF403}" type="slidenum">
              <a:t>8</a:t>
            </a:fld>
            <a:endParaRPr lang="en-US" dirty="0"/>
          </a:p>
        </p:txBody>
      </p:sp>
    </p:spTree>
    <p:extLst>
      <p:ext uri="{BB962C8B-B14F-4D97-AF65-F5344CB8AC3E}">
        <p14:creationId xmlns:p14="http://schemas.microsoft.com/office/powerpoint/2010/main" val="3719429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how this all fits together, </a:t>
            </a:r>
            <a:r>
              <a:rPr lang="en-US" dirty="0" err="1" smtClean="0"/>
              <a:t>i’ll</a:t>
            </a:r>
            <a:r>
              <a:rPr lang="en-US" dirty="0" smtClean="0"/>
              <a:t> </a:t>
            </a:r>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9</a:t>
            </a:fld>
            <a:endParaRPr lang="en-US" dirty="0"/>
          </a:p>
        </p:txBody>
      </p:sp>
    </p:spTree>
    <p:extLst>
      <p:ext uri="{BB962C8B-B14F-4D97-AF65-F5344CB8AC3E}">
        <p14:creationId xmlns:p14="http://schemas.microsoft.com/office/powerpoint/2010/main" val="2656879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10</a:t>
            </a:fld>
            <a:endParaRPr lang="en-US" dirty="0"/>
          </a:p>
        </p:txBody>
      </p:sp>
    </p:spTree>
    <p:extLst>
      <p:ext uri="{BB962C8B-B14F-4D97-AF65-F5344CB8AC3E}">
        <p14:creationId xmlns:p14="http://schemas.microsoft.com/office/powerpoint/2010/main" val="2656879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Wednesday, August 5,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Wednesday, August 5,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Wednesday, August 5,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Wednesday, August 5,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Wednesday, August 5, 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Wednesday, August 5,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Wednesday, August 5, 15</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Wednesday, August 5, 15</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August 5, 15</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Wednesday, August 5,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Wednesday, August 5, 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August 5, 15</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image" Target="../media/image13.png"/><Relationship Id="rId6"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oleObject" Target="../embeddings/oleObject3.bin"/><Relationship Id="rId7"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1.png"/><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oleObject" Target="../embeddings/oleObject4.bin"/><Relationship Id="rId8" Type="http://schemas.openxmlformats.org/officeDocument/2006/relationships/image" Target="../media/image22.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oleObject" Target="../embeddings/oleObject5.bin"/><Relationship Id="rId7" Type="http://schemas.openxmlformats.org/officeDocument/2006/relationships/image" Target="../media/image22.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3.emf"/><Relationship Id="rId5" Type="http://schemas.openxmlformats.org/officeDocument/2006/relationships/image" Target="../media/image2.emf"/><Relationship Id="rId6" Type="http://schemas.openxmlformats.org/officeDocument/2006/relationships/image" Target="../media/image24.emf"/><Relationship Id="rId7" Type="http://schemas.openxmlformats.org/officeDocument/2006/relationships/oleObject" Target="../embeddings/oleObject6.bin"/><Relationship Id="rId8" Type="http://schemas.openxmlformats.org/officeDocument/2006/relationships/image" Target="../media/image2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7.bin"/><Relationship Id="rId5" Type="http://schemas.openxmlformats.org/officeDocument/2006/relationships/image" Target="../media/image2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8.bin"/><Relationship Id="rId5" Type="http://schemas.openxmlformats.org/officeDocument/2006/relationships/image" Target="../media/image28.emf"/><Relationship Id="rId6" Type="http://schemas.openxmlformats.org/officeDocument/2006/relationships/image" Target="../media/image8.png"/><Relationship Id="rId7" Type="http://schemas.openxmlformats.org/officeDocument/2006/relationships/oleObject" Target="../embeddings/oleObject9.bin"/><Relationship Id="rId8" Type="http://schemas.openxmlformats.org/officeDocument/2006/relationships/image" Target="../media/image6.emf"/><Relationship Id="rId9" Type="http://schemas.openxmlformats.org/officeDocument/2006/relationships/oleObject" Target="../embeddings/oleObject10.bin"/><Relationship Id="rId10" Type="http://schemas.openxmlformats.org/officeDocument/2006/relationships/image" Target="../media/image7.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1.bin"/><Relationship Id="rId5" Type="http://schemas.openxmlformats.org/officeDocument/2006/relationships/image" Target="../media/image29.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2.bin"/><Relationship Id="rId5" Type="http://schemas.openxmlformats.org/officeDocument/2006/relationships/image" Target="../media/image30.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3.bin"/><Relationship Id="rId5" Type="http://schemas.openxmlformats.org/officeDocument/2006/relationships/image" Target="../media/image31.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4.bin"/><Relationship Id="rId5" Type="http://schemas.openxmlformats.org/officeDocument/2006/relationships/image" Target="../media/image31.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15.bin"/><Relationship Id="rId5" Type="http://schemas.openxmlformats.org/officeDocument/2006/relationships/image" Target="../media/image31.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6.bin"/><Relationship Id="rId5" Type="http://schemas.openxmlformats.org/officeDocument/2006/relationships/image" Target="../media/image31.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7.bin"/><Relationship Id="rId5" Type="http://schemas.openxmlformats.org/officeDocument/2006/relationships/image" Target="../media/image31.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18.bin"/><Relationship Id="rId5" Type="http://schemas.openxmlformats.org/officeDocument/2006/relationships/image" Target="../media/image31.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19.bin"/><Relationship Id="rId5" Type="http://schemas.openxmlformats.org/officeDocument/2006/relationships/image" Target="../media/image31.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56.emf"/><Relationship Id="rId5" Type="http://schemas.openxmlformats.org/officeDocument/2006/relationships/image" Target="../media/image57.tiff"/><Relationship Id="rId1" Type="http://schemas.openxmlformats.org/officeDocument/2006/relationships/vmlDrawing" Target="../drawings/vmlDrawing17.v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59.png"/><Relationship Id="rId5" Type="http://schemas.openxmlformats.org/officeDocument/2006/relationships/oleObject" Target="../embeddings/oleObject21.bin"/><Relationship Id="rId6" Type="http://schemas.openxmlformats.org/officeDocument/2006/relationships/image" Target="../media/image58.emf"/><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22.bin"/><Relationship Id="rId5" Type="http://schemas.openxmlformats.org/officeDocument/2006/relationships/image" Target="../media/image62.emf"/><Relationship Id="rId6" Type="http://schemas.openxmlformats.org/officeDocument/2006/relationships/oleObject" Target="../embeddings/oleObject23.bin"/><Relationship Id="rId7" Type="http://schemas.openxmlformats.org/officeDocument/2006/relationships/image" Target="../media/image63.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2.emf"/><Relationship Id="rId5" Type="http://schemas.openxmlformats.org/officeDocument/2006/relationships/oleObject" Target="../embeddings/oleObject24.bin"/><Relationship Id="rId6" Type="http://schemas.openxmlformats.org/officeDocument/2006/relationships/image" Target="../media/image65.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9.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oleObject" Target="../embeddings/oleObject1.bin"/><Relationship Id="rId8" Type="http://schemas.openxmlformats.org/officeDocument/2006/relationships/image" Target="../media/image6.emf"/><Relationship Id="rId9" Type="http://schemas.openxmlformats.org/officeDocument/2006/relationships/oleObject" Target="../embeddings/oleObject2.bin"/><Relationship Id="rId10"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An introduction to Integral Projection Models (IPMS)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2" t="66052"/>
          <a:stretch/>
        </p:blipFill>
        <p:spPr>
          <a:xfrm>
            <a:off x="4979904" y="3505200"/>
            <a:ext cx="3668485" cy="3117937"/>
          </a:xfrm>
          <a:prstGeom prst="rect">
            <a:avLst/>
          </a:prstGeom>
        </p:spPr>
      </p:pic>
      <p:sp>
        <p:nvSpPr>
          <p:cNvPr id="3" name="TextBox 2"/>
          <p:cNvSpPr txBox="1"/>
          <p:nvPr/>
        </p:nvSpPr>
        <p:spPr>
          <a:xfrm>
            <a:off x="4979904" y="3505200"/>
            <a:ext cx="448236" cy="369332"/>
          </a:xfrm>
          <a:prstGeom prst="rect">
            <a:avLst/>
          </a:prstGeom>
          <a:solidFill>
            <a:srgbClr val="FFFFFF"/>
          </a:solidFill>
        </p:spPr>
        <p:txBody>
          <a:bodyPr wrap="square" rtlCol="0">
            <a:spAutoFit/>
          </a:bodyPr>
          <a:lstStyle/>
          <a:p>
            <a:endParaRPr lang="en-US" dirty="0"/>
          </a:p>
        </p:txBody>
      </p:sp>
      <p:sp>
        <p:nvSpPr>
          <p:cNvPr id="6" name="Subtitle 5"/>
          <p:cNvSpPr>
            <a:spLocks noGrp="1"/>
          </p:cNvSpPr>
          <p:nvPr>
            <p:ph type="subTitle" idx="1"/>
          </p:nvPr>
        </p:nvSpPr>
        <p:spPr>
          <a:xfrm>
            <a:off x="685800" y="3874532"/>
            <a:ext cx="6400800" cy="1752600"/>
          </a:xfrm>
        </p:spPr>
        <p:txBody>
          <a:bodyPr>
            <a:normAutofit fontScale="92500" lnSpcReduction="20000"/>
          </a:bodyPr>
          <a:lstStyle/>
          <a:p>
            <a:r>
              <a:rPr lang="en-US" dirty="0"/>
              <a:t>Cory </a:t>
            </a:r>
            <a:r>
              <a:rPr lang="en-US" dirty="0" smtClean="0"/>
              <a:t>Merow</a:t>
            </a:r>
          </a:p>
          <a:p>
            <a:r>
              <a:rPr lang="en-US" dirty="0" smtClean="0"/>
              <a:t>Rob </a:t>
            </a:r>
            <a:r>
              <a:rPr lang="en-US" dirty="0"/>
              <a:t>Salguero-Gomez</a:t>
            </a:r>
          </a:p>
          <a:p>
            <a:r>
              <a:rPr lang="en-US" dirty="0" smtClean="0"/>
              <a:t>Eelke </a:t>
            </a:r>
            <a:r>
              <a:rPr lang="en-US" dirty="0"/>
              <a:t>Jongejans</a:t>
            </a:r>
          </a:p>
          <a:p>
            <a:r>
              <a:rPr lang="en-US" dirty="0"/>
              <a:t>Sean McMahon</a:t>
            </a:r>
          </a:p>
          <a:p>
            <a:r>
              <a:rPr lang="en-US" dirty="0"/>
              <a:t>Jessica </a:t>
            </a:r>
            <a:r>
              <a:rPr lang="en-US" dirty="0" smtClean="0"/>
              <a:t>Metcalf</a:t>
            </a:r>
          </a:p>
        </p:txBody>
      </p:sp>
    </p:spTree>
    <p:extLst>
      <p:ext uri="{BB962C8B-B14F-4D97-AF65-F5344CB8AC3E}">
        <p14:creationId xmlns:p14="http://schemas.microsoft.com/office/powerpoint/2010/main" val="639928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 t="66052"/>
          <a:stretch/>
        </p:blipFill>
        <p:spPr>
          <a:xfrm>
            <a:off x="4979904" y="2399554"/>
            <a:ext cx="3668485" cy="3117937"/>
          </a:xfrm>
          <a:prstGeom prst="rect">
            <a:avLst/>
          </a:prstGeom>
        </p:spPr>
      </p:pic>
      <p:sp>
        <p:nvSpPr>
          <p:cNvPr id="5" name="TextBox 4"/>
          <p:cNvSpPr txBox="1"/>
          <p:nvPr/>
        </p:nvSpPr>
        <p:spPr>
          <a:xfrm>
            <a:off x="4796118" y="3505200"/>
            <a:ext cx="657412" cy="369332"/>
          </a:xfrm>
          <a:prstGeom prst="rect">
            <a:avLst/>
          </a:prstGeom>
          <a:solidFill>
            <a:srgbClr val="FFFFFF"/>
          </a:solidFill>
        </p:spPr>
        <p:txBody>
          <a:bodyPr wrap="square" rtlCol="0">
            <a:sp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08938672"/>
              </p:ext>
            </p:extLst>
          </p:nvPr>
        </p:nvGraphicFramePr>
        <p:xfrm>
          <a:off x="1388049" y="1524000"/>
          <a:ext cx="3293032" cy="4811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4979904" y="2399554"/>
            <a:ext cx="448236" cy="369332"/>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25097065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history</a:t>
            </a:r>
            <a:endParaRPr lang="en-US" dirty="0"/>
          </a:p>
        </p:txBody>
      </p:sp>
      <p:pic>
        <p:nvPicPr>
          <p:cNvPr id="4" name="Picture 3" descr="fire_ic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2305" y="3315081"/>
            <a:ext cx="1026884" cy="1402561"/>
          </a:xfrm>
          <a:prstGeom prst="rect">
            <a:avLst/>
          </a:prstGeom>
        </p:spPr>
      </p:pic>
      <p:sp>
        <p:nvSpPr>
          <p:cNvPr id="5" name="Right Arrow 4"/>
          <p:cNvSpPr/>
          <p:nvPr/>
        </p:nvSpPr>
        <p:spPr>
          <a:xfrm>
            <a:off x="1378187" y="4663602"/>
            <a:ext cx="6670892" cy="536510"/>
          </a:xfrm>
          <a:prstGeom prst="rightArrow">
            <a:avLst>
              <a:gd name="adj1" fmla="val 51568"/>
              <a:gd name="adj2" fmla="val 1471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4027034" y="4717642"/>
            <a:ext cx="620745" cy="369332"/>
          </a:xfrm>
          <a:prstGeom prst="rect">
            <a:avLst/>
          </a:prstGeom>
          <a:noFill/>
        </p:spPr>
        <p:txBody>
          <a:bodyPr wrap="none" rtlCol="0">
            <a:spAutoFit/>
          </a:bodyPr>
          <a:lstStyle/>
          <a:p>
            <a:r>
              <a:rPr lang="en-US" dirty="0" smtClean="0"/>
              <a:t>time</a:t>
            </a:r>
            <a:endParaRPr lang="en-US" dirty="0"/>
          </a:p>
        </p:txBody>
      </p:sp>
      <p:pic>
        <p:nvPicPr>
          <p:cNvPr id="7" name="Picture 6" descr="fire_ico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014" y="3244556"/>
            <a:ext cx="1026884" cy="1402561"/>
          </a:xfrm>
          <a:prstGeom prst="rect">
            <a:avLst/>
          </a:prstGeom>
        </p:spPr>
      </p:pic>
      <p:pic>
        <p:nvPicPr>
          <p:cNvPr id="9" name="Picture 8" descr="seedling ic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898" y="3880022"/>
            <a:ext cx="736635" cy="663928"/>
          </a:xfrm>
          <a:prstGeom prst="rect">
            <a:avLst/>
          </a:prstGeom>
        </p:spPr>
      </p:pic>
      <p:pic>
        <p:nvPicPr>
          <p:cNvPr id="10" name="Picture 9" descr="protea drawi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870" y="3583441"/>
            <a:ext cx="1237685" cy="960509"/>
          </a:xfrm>
          <a:prstGeom prst="rect">
            <a:avLst/>
          </a:prstGeom>
          <a:ln>
            <a:solidFill>
              <a:srgbClr val="7F7F7F"/>
            </a:solidFill>
          </a:ln>
        </p:spPr>
      </p:pic>
      <p:pic>
        <p:nvPicPr>
          <p:cNvPr id="11" name="Picture 10" descr="protea drawi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777" y="3844772"/>
            <a:ext cx="900941" cy="699178"/>
          </a:xfrm>
          <a:prstGeom prst="rect">
            <a:avLst/>
          </a:prstGeom>
          <a:ln>
            <a:solidFill>
              <a:srgbClr val="7F7F7F"/>
            </a:solidFill>
          </a:ln>
        </p:spPr>
      </p:pic>
      <p:pic>
        <p:nvPicPr>
          <p:cNvPr id="12" name="Picture 11" descr="protea drawi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0460" y="3997822"/>
            <a:ext cx="703725" cy="546128"/>
          </a:xfrm>
          <a:prstGeom prst="rect">
            <a:avLst/>
          </a:prstGeom>
          <a:ln>
            <a:solidFill>
              <a:srgbClr val="7F7F7F"/>
            </a:solidFill>
          </a:ln>
        </p:spPr>
      </p:pic>
      <p:pic>
        <p:nvPicPr>
          <p:cNvPr id="13" name="Picture 12" descr="seedling ic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4579" y="3936001"/>
            <a:ext cx="736635" cy="663928"/>
          </a:xfrm>
          <a:prstGeom prst="rect">
            <a:avLst/>
          </a:prstGeom>
        </p:spPr>
      </p:pic>
      <p:sp>
        <p:nvSpPr>
          <p:cNvPr id="18" name="TextBox 17"/>
          <p:cNvSpPr txBox="1"/>
          <p:nvPr/>
        </p:nvSpPr>
        <p:spPr>
          <a:xfrm>
            <a:off x="3085111" y="2828702"/>
            <a:ext cx="877501" cy="369332"/>
          </a:xfrm>
          <a:prstGeom prst="rect">
            <a:avLst/>
          </a:prstGeom>
          <a:noFill/>
        </p:spPr>
        <p:txBody>
          <a:bodyPr wrap="none" rtlCol="0">
            <a:spAutoFit/>
          </a:bodyPr>
          <a:lstStyle/>
          <a:p>
            <a:r>
              <a:rPr lang="en-US" dirty="0" smtClean="0"/>
              <a:t>growth</a:t>
            </a:r>
            <a:endParaRPr lang="en-US" dirty="0"/>
          </a:p>
        </p:txBody>
      </p:sp>
      <p:sp>
        <p:nvSpPr>
          <p:cNvPr id="19" name="TextBox 18"/>
          <p:cNvSpPr txBox="1"/>
          <p:nvPr/>
        </p:nvSpPr>
        <p:spPr>
          <a:xfrm>
            <a:off x="4410481" y="5216360"/>
            <a:ext cx="967107" cy="369332"/>
          </a:xfrm>
          <a:prstGeom prst="rect">
            <a:avLst/>
          </a:prstGeom>
          <a:noFill/>
        </p:spPr>
        <p:txBody>
          <a:bodyPr wrap="none" rtlCol="0">
            <a:spAutoFit/>
          </a:bodyPr>
          <a:lstStyle/>
          <a:p>
            <a:r>
              <a:rPr lang="en-US" dirty="0" smtClean="0"/>
              <a:t>survival</a:t>
            </a:r>
            <a:endParaRPr lang="en-US" dirty="0"/>
          </a:p>
        </p:txBody>
      </p:sp>
      <p:sp>
        <p:nvSpPr>
          <p:cNvPr id="20" name="TextBox 19"/>
          <p:cNvSpPr txBox="1"/>
          <p:nvPr/>
        </p:nvSpPr>
        <p:spPr>
          <a:xfrm>
            <a:off x="5653618" y="5843463"/>
            <a:ext cx="1108559" cy="369332"/>
          </a:xfrm>
          <a:prstGeom prst="rect">
            <a:avLst/>
          </a:prstGeom>
          <a:noFill/>
        </p:spPr>
        <p:txBody>
          <a:bodyPr wrap="none" rtlCol="0">
            <a:spAutoFit/>
          </a:bodyPr>
          <a:lstStyle/>
          <a:p>
            <a:r>
              <a:rPr lang="en-US" dirty="0" smtClean="0"/>
              <a:t>fecundity</a:t>
            </a:r>
            <a:endParaRPr lang="en-US" dirty="0"/>
          </a:p>
        </p:txBody>
      </p:sp>
      <p:sp>
        <p:nvSpPr>
          <p:cNvPr id="21" name="TextBox 20"/>
          <p:cNvSpPr txBox="1"/>
          <p:nvPr/>
        </p:nvSpPr>
        <p:spPr>
          <a:xfrm>
            <a:off x="7353685" y="3013368"/>
            <a:ext cx="1390788" cy="369332"/>
          </a:xfrm>
          <a:prstGeom prst="rect">
            <a:avLst/>
          </a:prstGeom>
          <a:noFill/>
        </p:spPr>
        <p:txBody>
          <a:bodyPr wrap="none" rtlCol="0">
            <a:spAutoFit/>
          </a:bodyPr>
          <a:lstStyle/>
          <a:p>
            <a:r>
              <a:rPr lang="en-US" dirty="0" smtClean="0"/>
              <a:t>germination</a:t>
            </a:r>
            <a:endParaRPr lang="en-US" dirty="0"/>
          </a:p>
        </p:txBody>
      </p:sp>
      <p:sp>
        <p:nvSpPr>
          <p:cNvPr id="22" name="TextBox 21"/>
          <p:cNvSpPr txBox="1"/>
          <p:nvPr/>
        </p:nvSpPr>
        <p:spPr>
          <a:xfrm>
            <a:off x="2556301" y="6028128"/>
            <a:ext cx="2224738" cy="369332"/>
          </a:xfrm>
          <a:prstGeom prst="rect">
            <a:avLst/>
          </a:prstGeom>
          <a:noFill/>
        </p:spPr>
        <p:txBody>
          <a:bodyPr wrap="none" rtlCol="0">
            <a:spAutoFit/>
          </a:bodyPr>
          <a:lstStyle/>
          <a:p>
            <a:r>
              <a:rPr lang="en-US" dirty="0" smtClean="0"/>
              <a:t>flowering probability</a:t>
            </a:r>
            <a:endParaRPr lang="en-US" dirty="0"/>
          </a:p>
        </p:txBody>
      </p:sp>
      <p:sp>
        <p:nvSpPr>
          <p:cNvPr id="23" name="TextBox 22"/>
          <p:cNvSpPr txBox="1"/>
          <p:nvPr/>
        </p:nvSpPr>
        <p:spPr>
          <a:xfrm>
            <a:off x="7562204" y="5520296"/>
            <a:ext cx="1211126" cy="646331"/>
          </a:xfrm>
          <a:prstGeom prst="rect">
            <a:avLst/>
          </a:prstGeom>
          <a:noFill/>
        </p:spPr>
        <p:txBody>
          <a:bodyPr wrap="none" rtlCol="0">
            <a:spAutoFit/>
          </a:bodyPr>
          <a:lstStyle/>
          <a:p>
            <a:r>
              <a:rPr lang="en-US" dirty="0" smtClean="0"/>
              <a:t>germinant</a:t>
            </a:r>
          </a:p>
          <a:p>
            <a:r>
              <a:rPr lang="en-US" dirty="0" smtClean="0"/>
              <a:t> survival</a:t>
            </a:r>
            <a:endParaRPr lang="en-US" dirty="0"/>
          </a:p>
        </p:txBody>
      </p:sp>
      <p:pic>
        <p:nvPicPr>
          <p:cNvPr id="24" name="Picture 23" descr="Screen Shot 2013-01-08 at 11.51.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9752" y="705438"/>
            <a:ext cx="1334721" cy="1866956"/>
          </a:xfrm>
          <a:prstGeom prst="rect">
            <a:avLst/>
          </a:prstGeom>
          <a:ln w="38100" cmpd="sng">
            <a:solidFill>
              <a:schemeClr val="tx1">
                <a:lumMod val="65000"/>
                <a:lumOff val="35000"/>
              </a:schemeClr>
            </a:solidFill>
          </a:ln>
        </p:spPr>
      </p:pic>
      <p:pic>
        <p:nvPicPr>
          <p:cNvPr id="25" name="Picture 24" descr="fynbos fir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431" y="705438"/>
            <a:ext cx="2866683" cy="1912487"/>
          </a:xfrm>
          <a:prstGeom prst="rect">
            <a:avLst/>
          </a:prstGeom>
          <a:ln w="38100" cmpd="sng">
            <a:solidFill>
              <a:schemeClr val="accent1"/>
            </a:solidFill>
          </a:ln>
        </p:spPr>
      </p:pic>
      <p:sp>
        <p:nvSpPr>
          <p:cNvPr id="27" name="Circular Arrow 26"/>
          <p:cNvSpPr/>
          <p:nvPr/>
        </p:nvSpPr>
        <p:spPr>
          <a:xfrm>
            <a:off x="3264796" y="3315081"/>
            <a:ext cx="698777" cy="916668"/>
          </a:xfrm>
          <a:prstGeom prst="circular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Left Arrow 30"/>
          <p:cNvSpPr/>
          <p:nvPr/>
        </p:nvSpPr>
        <p:spPr>
          <a:xfrm rot="4445489">
            <a:off x="5617125" y="4956511"/>
            <a:ext cx="1402909" cy="333352"/>
          </a:xfrm>
          <a:prstGeom prst="lef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Left Arrow 31"/>
          <p:cNvSpPr/>
          <p:nvPr/>
        </p:nvSpPr>
        <p:spPr>
          <a:xfrm rot="4445489">
            <a:off x="7492600" y="4763216"/>
            <a:ext cx="1402909" cy="333352"/>
          </a:xfrm>
          <a:prstGeom prst="leftArrow">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33" name="Left Arrow 32"/>
          <p:cNvSpPr/>
          <p:nvPr/>
        </p:nvSpPr>
        <p:spPr>
          <a:xfrm rot="18911906">
            <a:off x="6921182" y="3672341"/>
            <a:ext cx="865005" cy="297906"/>
          </a:xfrm>
          <a:prstGeom prst="lef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ircular Arrow 33"/>
          <p:cNvSpPr/>
          <p:nvPr/>
        </p:nvSpPr>
        <p:spPr>
          <a:xfrm>
            <a:off x="4410481" y="4660790"/>
            <a:ext cx="698777" cy="916668"/>
          </a:xfrm>
          <a:prstGeom prst="circularArrow">
            <a:avLst/>
          </a:prstGeom>
          <a:solidFill>
            <a:srgbClr val="FF0000"/>
          </a:solidFill>
          <a:ln>
            <a:solidFill>
              <a:srgbClr val="000000"/>
            </a:solidFill>
          </a:ln>
          <a:scene3d>
            <a:camera prst="orthographicFront">
              <a:rot lat="108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Left Arrow 34"/>
          <p:cNvSpPr/>
          <p:nvPr/>
        </p:nvSpPr>
        <p:spPr>
          <a:xfrm rot="4445489">
            <a:off x="2908594" y="5141176"/>
            <a:ext cx="1402909" cy="333352"/>
          </a:xfrm>
          <a:prstGeom prst="leftArrow">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Tree>
    <p:extLst>
      <p:ext uri="{BB962C8B-B14F-4D97-AF65-F5344CB8AC3E}">
        <p14:creationId xmlns:p14="http://schemas.microsoft.com/office/powerpoint/2010/main" val="242750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7" grpId="0" animBg="1"/>
      <p:bldP spid="31" grpId="0" animBg="1"/>
      <p:bldP spid="32" grpId="0" animBg="1"/>
      <p:bldP spid="33" grpId="0" animBg="1"/>
      <p:bldP spid="34"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 t="66052"/>
          <a:stretch/>
        </p:blipFill>
        <p:spPr>
          <a:xfrm>
            <a:off x="4979904" y="2399554"/>
            <a:ext cx="3668485" cy="3117937"/>
          </a:xfrm>
          <a:prstGeom prst="rect">
            <a:avLst/>
          </a:prstGeom>
        </p:spPr>
      </p:pic>
      <p:sp>
        <p:nvSpPr>
          <p:cNvPr id="5" name="TextBox 4"/>
          <p:cNvSpPr txBox="1"/>
          <p:nvPr/>
        </p:nvSpPr>
        <p:spPr>
          <a:xfrm>
            <a:off x="4796118" y="3505200"/>
            <a:ext cx="657412" cy="369332"/>
          </a:xfrm>
          <a:prstGeom prst="rect">
            <a:avLst/>
          </a:prstGeom>
          <a:solidFill>
            <a:srgbClr val="FFFFFF"/>
          </a:solidFill>
        </p:spPr>
        <p:txBody>
          <a:bodyPr wrap="square" rtlCol="0">
            <a:sp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900569670"/>
              </p:ext>
            </p:extLst>
          </p:nvPr>
        </p:nvGraphicFramePr>
        <p:xfrm>
          <a:off x="1388049" y="1524000"/>
          <a:ext cx="3293032" cy="4811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4979904" y="2399554"/>
            <a:ext cx="448236" cy="369332"/>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25097065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3-01-09 at 11.15.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386" y="1370533"/>
            <a:ext cx="5374350" cy="4810114"/>
          </a:xfrm>
          <a:prstGeom prst="rect">
            <a:avLst/>
          </a:prstGeom>
        </p:spPr>
      </p:pic>
      <p:sp>
        <p:nvSpPr>
          <p:cNvPr id="7" name="Title 1"/>
          <p:cNvSpPr>
            <a:spLocks noGrp="1"/>
          </p:cNvSpPr>
          <p:nvPr>
            <p:ph type="title"/>
          </p:nvPr>
        </p:nvSpPr>
        <p:spPr>
          <a:xfrm>
            <a:off x="457200" y="282720"/>
            <a:ext cx="8229600" cy="990600"/>
          </a:xfrm>
        </p:spPr>
        <p:txBody>
          <a:bodyPr>
            <a:normAutofit/>
          </a:bodyPr>
          <a:lstStyle/>
          <a:p>
            <a:r>
              <a:rPr lang="en-US" dirty="0" smtClean="0"/>
              <a:t>Data: Growth</a:t>
            </a:r>
            <a:endParaRPr lang="en-US" dirty="0"/>
          </a:p>
        </p:txBody>
      </p:sp>
    </p:spTree>
    <p:extLst>
      <p:ext uri="{BB962C8B-B14F-4D97-AF65-F5344CB8AC3E}">
        <p14:creationId xmlns:p14="http://schemas.microsoft.com/office/powerpoint/2010/main" val="1815471580"/>
      </p:ext>
    </p:extLst>
  </p:cSld>
  <p:clrMapOvr>
    <a:masterClrMapping/>
  </p:clrMapOvr>
  <mc:AlternateContent xmlns:mc="http://schemas.openxmlformats.org/markup-compatibility/2006" xmlns:p14="http://schemas.microsoft.com/office/powerpoint/2010/main">
    <mc:Choice Requires="p14">
      <p:transition spd="slow" p14:dur="2000" advTm="21006"/>
    </mc:Choice>
    <mc:Fallback xmlns="">
      <p:transition xmlns:p14="http://schemas.microsoft.com/office/powerpoint/2010/main" spd="slow" advTm="21006"/>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Survival</a:t>
            </a:r>
            <a:endParaRPr lang="en-US" dirty="0"/>
          </a:p>
        </p:txBody>
      </p:sp>
      <p:pic>
        <p:nvPicPr>
          <p:cNvPr id="3" name="Picture 2" descr="Screen Shot 2014-08-10 at 6.57.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802" y="1796662"/>
            <a:ext cx="6157630" cy="4594539"/>
          </a:xfrm>
          <a:prstGeom prst="rect">
            <a:avLst/>
          </a:prstGeom>
        </p:spPr>
      </p:pic>
    </p:spTree>
    <p:extLst>
      <p:ext uri="{BB962C8B-B14F-4D97-AF65-F5344CB8AC3E}">
        <p14:creationId xmlns:p14="http://schemas.microsoft.com/office/powerpoint/2010/main" val="13140226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Fecundity</a:t>
            </a:r>
            <a:endParaRPr lang="en-US" dirty="0"/>
          </a:p>
        </p:txBody>
      </p:sp>
      <p:pic>
        <p:nvPicPr>
          <p:cNvPr id="3" name="Picture 2" descr="Screen Shot 2014-08-10 at 6.59.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7" y="1682258"/>
            <a:ext cx="3911928" cy="3509969"/>
          </a:xfrm>
          <a:prstGeom prst="rect">
            <a:avLst/>
          </a:prstGeom>
        </p:spPr>
      </p:pic>
      <p:pic>
        <p:nvPicPr>
          <p:cNvPr id="4" name="Picture 3" descr="Screen Shot 2014-08-10 at 7.04.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32" y="1185964"/>
            <a:ext cx="3999244" cy="3455306"/>
          </a:xfrm>
          <a:prstGeom prst="rect">
            <a:avLst/>
          </a:prstGeom>
        </p:spPr>
      </p:pic>
      <p:pic>
        <p:nvPicPr>
          <p:cNvPr id="5" name="Picture 4" descr="Screen Shot 2014-08-10 at 7.07.5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756" y="4743338"/>
            <a:ext cx="3542044" cy="1857462"/>
          </a:xfrm>
          <a:prstGeom prst="rect">
            <a:avLst/>
          </a:prstGeom>
        </p:spPr>
      </p:pic>
      <p:sp>
        <p:nvSpPr>
          <p:cNvPr id="6" name="TextBox 5"/>
          <p:cNvSpPr txBox="1"/>
          <p:nvPr/>
        </p:nvSpPr>
        <p:spPr>
          <a:xfrm>
            <a:off x="1237956" y="5329062"/>
            <a:ext cx="2090058" cy="830997"/>
          </a:xfrm>
          <a:prstGeom prst="rect">
            <a:avLst/>
          </a:prstGeom>
          <a:solidFill>
            <a:schemeClr val="bg1">
              <a:lumMod val="85000"/>
            </a:schemeClr>
          </a:solidFill>
          <a:ln>
            <a:solidFill>
              <a:srgbClr val="000000"/>
            </a:solidFill>
          </a:ln>
        </p:spPr>
        <p:txBody>
          <a:bodyPr wrap="square" rtlCol="0">
            <a:spAutoFit/>
          </a:bodyPr>
          <a:lstStyle/>
          <a:p>
            <a:r>
              <a:rPr lang="en-US" sz="2400" b="1" dirty="0" smtClean="0"/>
              <a:t>Germination probability</a:t>
            </a:r>
            <a:endParaRPr lang="en-US" sz="2400" b="1" dirty="0"/>
          </a:p>
        </p:txBody>
      </p:sp>
    </p:spTree>
    <p:extLst>
      <p:ext uri="{BB962C8B-B14F-4D97-AF65-F5344CB8AC3E}">
        <p14:creationId xmlns:p14="http://schemas.microsoft.com/office/powerpoint/2010/main" val="20481975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 t="66052"/>
          <a:stretch/>
        </p:blipFill>
        <p:spPr>
          <a:xfrm>
            <a:off x="4979904" y="2399554"/>
            <a:ext cx="3668485" cy="3117937"/>
          </a:xfrm>
          <a:prstGeom prst="rect">
            <a:avLst/>
          </a:prstGeom>
        </p:spPr>
      </p:pic>
      <p:sp>
        <p:nvSpPr>
          <p:cNvPr id="5" name="TextBox 4"/>
          <p:cNvSpPr txBox="1"/>
          <p:nvPr/>
        </p:nvSpPr>
        <p:spPr>
          <a:xfrm>
            <a:off x="4796118" y="3505200"/>
            <a:ext cx="657412" cy="369332"/>
          </a:xfrm>
          <a:prstGeom prst="rect">
            <a:avLst/>
          </a:prstGeom>
          <a:solidFill>
            <a:srgbClr val="FFFFFF"/>
          </a:solidFill>
        </p:spPr>
        <p:txBody>
          <a:bodyPr wrap="square" rtlCol="0">
            <a:sp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652655962"/>
              </p:ext>
            </p:extLst>
          </p:nvPr>
        </p:nvGraphicFramePr>
        <p:xfrm>
          <a:off x="1388049" y="1524000"/>
          <a:ext cx="3293032" cy="4811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4979904" y="2399554"/>
            <a:ext cx="448236" cy="369332"/>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30305940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3-01-09 at 11.15.4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31" y="1370533"/>
            <a:ext cx="4284674" cy="3834840"/>
          </a:xfrm>
          <a:prstGeom prst="rect">
            <a:avLst/>
          </a:prstGeom>
        </p:spPr>
      </p:pic>
      <p:pic>
        <p:nvPicPr>
          <p:cNvPr id="5" name="Picture 4" descr="Screen Shot 2013-01-09 at 11.15.1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9271" y="1299885"/>
            <a:ext cx="4199262" cy="3834840"/>
          </a:xfrm>
          <a:prstGeom prst="rect">
            <a:avLst/>
          </a:prstGeom>
        </p:spPr>
      </p:pic>
      <p:sp>
        <p:nvSpPr>
          <p:cNvPr id="7" name="Title 1"/>
          <p:cNvSpPr>
            <a:spLocks noGrp="1"/>
          </p:cNvSpPr>
          <p:nvPr>
            <p:ph type="title"/>
          </p:nvPr>
        </p:nvSpPr>
        <p:spPr>
          <a:xfrm>
            <a:off x="457200" y="282720"/>
            <a:ext cx="8229600" cy="990600"/>
          </a:xfrm>
        </p:spPr>
        <p:txBody>
          <a:bodyPr>
            <a:normAutofit/>
          </a:bodyPr>
          <a:lstStyle/>
          <a:p>
            <a:r>
              <a:rPr lang="en-US" dirty="0"/>
              <a:t>Vital Rate Regression: </a:t>
            </a:r>
            <a:r>
              <a:rPr lang="en-US" dirty="0" smtClean="0"/>
              <a:t>Growth</a:t>
            </a:r>
            <a:endParaRPr lang="en-US" dirty="0"/>
          </a:p>
        </p:txBody>
      </p:sp>
      <p:graphicFrame>
        <p:nvGraphicFramePr>
          <p:cNvPr id="8" name="Object 2"/>
          <p:cNvGraphicFramePr>
            <a:graphicFrameLocks noChangeAspect="1"/>
          </p:cNvGraphicFramePr>
          <p:nvPr>
            <p:extLst>
              <p:ext uri="{D42A27DB-BD31-4B8C-83A1-F6EECF244321}">
                <p14:modId xmlns:p14="http://schemas.microsoft.com/office/powerpoint/2010/main" val="620051320"/>
              </p:ext>
            </p:extLst>
          </p:nvPr>
        </p:nvGraphicFramePr>
        <p:xfrm>
          <a:off x="514350" y="5538788"/>
          <a:ext cx="3916363" cy="573087"/>
        </p:xfrm>
        <a:graphic>
          <a:graphicData uri="http://schemas.openxmlformats.org/presentationml/2006/ole">
            <mc:AlternateContent xmlns:mc="http://schemas.openxmlformats.org/markup-compatibility/2006">
              <mc:Choice xmlns:v="urn:schemas-microsoft-com:vml" Requires="v">
                <p:oleObj spid="_x0000_s57403" name="Equation" r:id="rId6" imgW="1651000" imgH="241300" progId="Equation.3">
                  <p:embed/>
                </p:oleObj>
              </mc:Choice>
              <mc:Fallback>
                <p:oleObj name="Equation" r:id="rId6" imgW="1651000" imgH="241300" progId="Equation.3">
                  <p:embed/>
                  <p:pic>
                    <p:nvPicPr>
                      <p:cNvPr id="0" name=""/>
                      <p:cNvPicPr>
                        <a:picLocks noChangeAspect="1" noChangeArrowheads="1"/>
                      </p:cNvPicPr>
                      <p:nvPr/>
                    </p:nvPicPr>
                    <p:blipFill>
                      <a:blip r:embed="rId7"/>
                      <a:srcRect/>
                      <a:stretch>
                        <a:fillRect/>
                      </a:stretch>
                    </p:blipFill>
                    <p:spPr bwMode="auto">
                      <a:xfrm>
                        <a:off x="514350" y="5538788"/>
                        <a:ext cx="3916363" cy="573087"/>
                      </a:xfrm>
                      <a:prstGeom prst="rect">
                        <a:avLst/>
                      </a:prstGeom>
                      <a:noFill/>
                      <a:extLst/>
                    </p:spPr>
                  </p:pic>
                </p:oleObj>
              </mc:Fallback>
            </mc:AlternateContent>
          </a:graphicData>
        </a:graphic>
      </p:graphicFrame>
    </p:spTree>
    <p:extLst>
      <p:ext uri="{BB962C8B-B14F-4D97-AF65-F5344CB8AC3E}">
        <p14:creationId xmlns:p14="http://schemas.microsoft.com/office/powerpoint/2010/main" val="1174980313"/>
      </p:ext>
    </p:extLst>
  </p:cSld>
  <p:clrMapOvr>
    <a:masterClrMapping/>
  </p:clrMapOvr>
  <mc:AlternateContent xmlns:mc="http://schemas.openxmlformats.org/markup-compatibility/2006" xmlns:p14="http://schemas.microsoft.com/office/powerpoint/2010/main">
    <mc:Choice Requires="p14">
      <p:transition spd="slow" p14:dur="2000" advTm="21006"/>
    </mc:Choice>
    <mc:Fallback xmlns="">
      <p:transition xmlns:p14="http://schemas.microsoft.com/office/powerpoint/2010/main" spd="slow" advTm="2100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3-01-09 at 11.15.1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9271" y="1299885"/>
            <a:ext cx="4199262" cy="3834840"/>
          </a:xfrm>
          <a:prstGeom prst="rect">
            <a:avLst/>
          </a:prstGeom>
        </p:spPr>
      </p:pic>
      <p:sp>
        <p:nvSpPr>
          <p:cNvPr id="3" name="Rectangle 2"/>
          <p:cNvSpPr/>
          <p:nvPr/>
        </p:nvSpPr>
        <p:spPr>
          <a:xfrm>
            <a:off x="6984673" y="1605346"/>
            <a:ext cx="177831" cy="2873282"/>
          </a:xfrm>
          <a:prstGeom prst="rect">
            <a:avLst/>
          </a:prstGeom>
          <a:solidFill>
            <a:srgbClr val="FFFF00">
              <a:alpha val="3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presentation fig 2.pdf"/>
          <p:cNvPicPr>
            <a:picLocks noChangeAspect="1"/>
          </p:cNvPicPr>
          <p:nvPr/>
        </p:nvPicPr>
        <p:blipFill rotWithShape="1">
          <a:blip r:embed="rId5">
            <a:extLst>
              <a:ext uri="{28A0092B-C50C-407E-A947-70E740481C1C}">
                <a14:useLocalDpi xmlns:a14="http://schemas.microsoft.com/office/drawing/2010/main" val="0"/>
              </a:ext>
            </a:extLst>
          </a:blip>
          <a:srcRect l="7311" r="19644" b="65795"/>
          <a:stretch/>
        </p:blipFill>
        <p:spPr>
          <a:xfrm>
            <a:off x="644149" y="1021247"/>
            <a:ext cx="3707556" cy="4243888"/>
          </a:xfrm>
          <a:prstGeom prst="rect">
            <a:avLst/>
          </a:prstGeom>
        </p:spPr>
      </p:pic>
      <p:sp>
        <p:nvSpPr>
          <p:cNvPr id="12" name="Title 1"/>
          <p:cNvSpPr>
            <a:spLocks noGrp="1"/>
          </p:cNvSpPr>
          <p:nvPr>
            <p:ph type="title"/>
          </p:nvPr>
        </p:nvSpPr>
        <p:spPr>
          <a:xfrm>
            <a:off x="457200" y="282720"/>
            <a:ext cx="8229600" cy="990600"/>
          </a:xfrm>
        </p:spPr>
        <p:txBody>
          <a:bodyPr>
            <a:normAutofit/>
          </a:bodyPr>
          <a:lstStyle/>
          <a:p>
            <a:r>
              <a:rPr lang="en-US" dirty="0"/>
              <a:t>Vital Rate Regression: </a:t>
            </a:r>
            <a:r>
              <a:rPr lang="en-US" dirty="0" smtClean="0"/>
              <a:t>Growth</a:t>
            </a:r>
            <a:endParaRPr lang="en-US" dirty="0"/>
          </a:p>
        </p:txBody>
      </p:sp>
      <p:pic>
        <p:nvPicPr>
          <p:cNvPr id="6" name="Picture 5" descr="presentation fig 2.pdf"/>
          <p:cNvPicPr>
            <a:picLocks noChangeAspect="1"/>
          </p:cNvPicPr>
          <p:nvPr/>
        </p:nvPicPr>
        <p:blipFill rotWithShape="1">
          <a:blip r:embed="rId6">
            <a:extLst>
              <a:ext uri="{28A0092B-C50C-407E-A947-70E740481C1C}">
                <a14:useLocalDpi xmlns:a14="http://schemas.microsoft.com/office/drawing/2010/main" val="0"/>
              </a:ext>
            </a:extLst>
          </a:blip>
          <a:srcRect r="91421" b="65360"/>
          <a:stretch/>
        </p:blipFill>
        <p:spPr>
          <a:xfrm>
            <a:off x="237432" y="1090947"/>
            <a:ext cx="439535" cy="4338244"/>
          </a:xfrm>
          <a:prstGeom prst="rect">
            <a:avLst/>
          </a:prstGeom>
        </p:spPr>
      </p:pic>
      <p:graphicFrame>
        <p:nvGraphicFramePr>
          <p:cNvPr id="10" name="Object 2"/>
          <p:cNvGraphicFramePr>
            <a:graphicFrameLocks noChangeAspect="1"/>
          </p:cNvGraphicFramePr>
          <p:nvPr>
            <p:extLst>
              <p:ext uri="{D42A27DB-BD31-4B8C-83A1-F6EECF244321}">
                <p14:modId xmlns:p14="http://schemas.microsoft.com/office/powerpoint/2010/main" val="3639236358"/>
              </p:ext>
            </p:extLst>
          </p:nvPr>
        </p:nvGraphicFramePr>
        <p:xfrm>
          <a:off x="514997" y="5267186"/>
          <a:ext cx="3916362" cy="1116013"/>
        </p:xfrm>
        <a:graphic>
          <a:graphicData uri="http://schemas.openxmlformats.org/presentationml/2006/ole">
            <mc:AlternateContent xmlns:mc="http://schemas.openxmlformats.org/markup-compatibility/2006">
              <mc:Choice xmlns:v="urn:schemas-microsoft-com:vml" Requires="v">
                <p:oleObj spid="_x0000_s47205" name="Equation" r:id="rId7" imgW="1651000" imgH="469900" progId="Equation.3">
                  <p:embed/>
                </p:oleObj>
              </mc:Choice>
              <mc:Fallback>
                <p:oleObj name="Equation" r:id="rId7" imgW="1651000" imgH="469900" progId="Equation.3">
                  <p:embed/>
                  <p:pic>
                    <p:nvPicPr>
                      <p:cNvPr id="0" name=""/>
                      <p:cNvPicPr>
                        <a:picLocks noChangeAspect="1" noChangeArrowheads="1"/>
                      </p:cNvPicPr>
                      <p:nvPr/>
                    </p:nvPicPr>
                    <p:blipFill>
                      <a:blip r:embed="rId8"/>
                      <a:srcRect/>
                      <a:stretch>
                        <a:fillRect/>
                      </a:stretch>
                    </p:blipFill>
                    <p:spPr bwMode="auto">
                      <a:xfrm>
                        <a:off x="514997" y="5267186"/>
                        <a:ext cx="3916362" cy="1116013"/>
                      </a:xfrm>
                      <a:prstGeom prst="rect">
                        <a:avLst/>
                      </a:prstGeom>
                      <a:noFill/>
                      <a:extLst/>
                    </p:spPr>
                  </p:pic>
                </p:oleObj>
              </mc:Fallback>
            </mc:AlternateContent>
          </a:graphicData>
        </a:graphic>
      </p:graphicFrame>
    </p:spTree>
    <p:extLst>
      <p:ext uri="{BB962C8B-B14F-4D97-AF65-F5344CB8AC3E}">
        <p14:creationId xmlns:p14="http://schemas.microsoft.com/office/powerpoint/2010/main" val="3705872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esentation fig 2.pdf"/>
          <p:cNvPicPr>
            <a:picLocks noChangeAspect="1"/>
          </p:cNvPicPr>
          <p:nvPr/>
        </p:nvPicPr>
        <p:blipFill rotWithShape="1">
          <a:blip r:embed="rId3">
            <a:extLst>
              <a:ext uri="{28A0092B-C50C-407E-A947-70E740481C1C}">
                <a14:useLocalDpi xmlns:a14="http://schemas.microsoft.com/office/drawing/2010/main" val="0"/>
              </a:ext>
            </a:extLst>
          </a:blip>
          <a:srcRect l="6640" b="65795"/>
          <a:stretch/>
        </p:blipFill>
        <p:spPr>
          <a:xfrm>
            <a:off x="4543778" y="1090947"/>
            <a:ext cx="4645045" cy="4160078"/>
          </a:xfrm>
          <a:prstGeom prst="rect">
            <a:avLst/>
          </a:prstGeom>
        </p:spPr>
      </p:pic>
      <p:pic>
        <p:nvPicPr>
          <p:cNvPr id="9" name="Picture 8" descr="presentation fig 2.pdf"/>
          <p:cNvPicPr>
            <a:picLocks noChangeAspect="1"/>
          </p:cNvPicPr>
          <p:nvPr/>
        </p:nvPicPr>
        <p:blipFill rotWithShape="1">
          <a:blip r:embed="rId4">
            <a:extLst>
              <a:ext uri="{28A0092B-C50C-407E-A947-70E740481C1C}">
                <a14:useLocalDpi xmlns:a14="http://schemas.microsoft.com/office/drawing/2010/main" val="0"/>
              </a:ext>
            </a:extLst>
          </a:blip>
          <a:srcRect l="7311" r="19644" b="65795"/>
          <a:stretch/>
        </p:blipFill>
        <p:spPr>
          <a:xfrm>
            <a:off x="644149" y="1021247"/>
            <a:ext cx="3707556" cy="4243888"/>
          </a:xfrm>
          <a:prstGeom prst="rect">
            <a:avLst/>
          </a:prstGeom>
        </p:spPr>
      </p:pic>
      <p:pic>
        <p:nvPicPr>
          <p:cNvPr id="16" name="Picture 15" descr="presentation fig 2.pdf"/>
          <p:cNvPicPr>
            <a:picLocks noChangeAspect="1"/>
          </p:cNvPicPr>
          <p:nvPr/>
        </p:nvPicPr>
        <p:blipFill rotWithShape="1">
          <a:blip r:embed="rId5">
            <a:extLst>
              <a:ext uri="{28A0092B-C50C-407E-A947-70E740481C1C}">
                <a14:useLocalDpi xmlns:a14="http://schemas.microsoft.com/office/drawing/2010/main" val="0"/>
              </a:ext>
            </a:extLst>
          </a:blip>
          <a:srcRect r="91421" b="65360"/>
          <a:stretch/>
        </p:blipFill>
        <p:spPr>
          <a:xfrm>
            <a:off x="237432" y="1090947"/>
            <a:ext cx="439535" cy="4338244"/>
          </a:xfrm>
          <a:prstGeom prst="rect">
            <a:avLst/>
          </a:prstGeom>
        </p:spPr>
      </p:pic>
      <p:sp>
        <p:nvSpPr>
          <p:cNvPr id="10" name="Title 1"/>
          <p:cNvSpPr>
            <a:spLocks noGrp="1"/>
          </p:cNvSpPr>
          <p:nvPr>
            <p:ph type="title"/>
          </p:nvPr>
        </p:nvSpPr>
        <p:spPr>
          <a:xfrm>
            <a:off x="457200" y="282720"/>
            <a:ext cx="8229600" cy="990600"/>
          </a:xfrm>
        </p:spPr>
        <p:txBody>
          <a:bodyPr>
            <a:normAutofit/>
          </a:bodyPr>
          <a:lstStyle/>
          <a:p>
            <a:r>
              <a:rPr lang="en-US" dirty="0"/>
              <a:t>Vital Rate Regression: </a:t>
            </a:r>
            <a:r>
              <a:rPr lang="en-US" dirty="0" smtClean="0"/>
              <a:t>Growth</a:t>
            </a:r>
            <a:endParaRPr lang="en-US" dirty="0"/>
          </a:p>
        </p:txBody>
      </p:sp>
      <p:graphicFrame>
        <p:nvGraphicFramePr>
          <p:cNvPr id="11" name="Object 2"/>
          <p:cNvGraphicFramePr>
            <a:graphicFrameLocks noChangeAspect="1"/>
          </p:cNvGraphicFramePr>
          <p:nvPr>
            <p:extLst>
              <p:ext uri="{D42A27DB-BD31-4B8C-83A1-F6EECF244321}">
                <p14:modId xmlns:p14="http://schemas.microsoft.com/office/powerpoint/2010/main" val="3639236358"/>
              </p:ext>
            </p:extLst>
          </p:nvPr>
        </p:nvGraphicFramePr>
        <p:xfrm>
          <a:off x="514997" y="5267186"/>
          <a:ext cx="3916362" cy="1116013"/>
        </p:xfrm>
        <a:graphic>
          <a:graphicData uri="http://schemas.openxmlformats.org/presentationml/2006/ole">
            <mc:AlternateContent xmlns:mc="http://schemas.openxmlformats.org/markup-compatibility/2006">
              <mc:Choice xmlns:v="urn:schemas-microsoft-com:vml" Requires="v">
                <p:oleObj spid="_x0000_s39013" name="Equation" r:id="rId6" imgW="1651000" imgH="469900" progId="Equation.3">
                  <p:embed/>
                </p:oleObj>
              </mc:Choice>
              <mc:Fallback>
                <p:oleObj name="Equation" r:id="rId6" imgW="1651000" imgH="469900" progId="Equation.3">
                  <p:embed/>
                  <p:pic>
                    <p:nvPicPr>
                      <p:cNvPr id="0" name=""/>
                      <p:cNvPicPr>
                        <a:picLocks noChangeAspect="1" noChangeArrowheads="1"/>
                      </p:cNvPicPr>
                      <p:nvPr/>
                    </p:nvPicPr>
                    <p:blipFill>
                      <a:blip r:embed="rId7"/>
                      <a:srcRect/>
                      <a:stretch>
                        <a:fillRect/>
                      </a:stretch>
                    </p:blipFill>
                    <p:spPr bwMode="auto">
                      <a:xfrm>
                        <a:off x="514997" y="5267186"/>
                        <a:ext cx="3916362" cy="1116013"/>
                      </a:xfrm>
                      <a:prstGeom prst="rect">
                        <a:avLst/>
                      </a:prstGeom>
                      <a:noFill/>
                      <a:extLst/>
                    </p:spPr>
                  </p:pic>
                </p:oleObj>
              </mc:Fallback>
            </mc:AlternateContent>
          </a:graphicData>
        </a:graphic>
      </p:graphicFrame>
    </p:spTree>
    <p:extLst>
      <p:ext uri="{BB962C8B-B14F-4D97-AF65-F5344CB8AC3E}">
        <p14:creationId xmlns:p14="http://schemas.microsoft.com/office/powerpoint/2010/main" val="4137352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8-07 at 4.56.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1564"/>
            <a:ext cx="9144000" cy="6009877"/>
          </a:xfrm>
          <a:prstGeom prst="rect">
            <a:avLst/>
          </a:prstGeom>
        </p:spPr>
      </p:pic>
    </p:spTree>
    <p:extLst>
      <p:ext uri="{BB962C8B-B14F-4D97-AF65-F5344CB8AC3E}">
        <p14:creationId xmlns:p14="http://schemas.microsoft.com/office/powerpoint/2010/main" val="16813806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esentation fig 2.pdf"/>
          <p:cNvPicPr>
            <a:picLocks noChangeAspect="1"/>
          </p:cNvPicPr>
          <p:nvPr/>
        </p:nvPicPr>
        <p:blipFill rotWithShape="1">
          <a:blip r:embed="rId3">
            <a:extLst>
              <a:ext uri="{28A0092B-C50C-407E-A947-70E740481C1C}">
                <a14:useLocalDpi xmlns:a14="http://schemas.microsoft.com/office/drawing/2010/main" val="0"/>
              </a:ext>
            </a:extLst>
          </a:blip>
          <a:srcRect l="6640" b="65795"/>
          <a:stretch/>
        </p:blipFill>
        <p:spPr>
          <a:xfrm>
            <a:off x="4543778" y="1090947"/>
            <a:ext cx="4645045" cy="4160078"/>
          </a:xfrm>
          <a:prstGeom prst="rect">
            <a:avLst/>
          </a:prstGeom>
        </p:spPr>
      </p:pic>
      <p:pic>
        <p:nvPicPr>
          <p:cNvPr id="9" name="Picture 8" descr="presentation fig 2.pdf"/>
          <p:cNvPicPr>
            <a:picLocks noChangeAspect="1"/>
          </p:cNvPicPr>
          <p:nvPr/>
        </p:nvPicPr>
        <p:blipFill rotWithShape="1">
          <a:blip r:embed="rId4">
            <a:extLst>
              <a:ext uri="{28A0092B-C50C-407E-A947-70E740481C1C}">
                <a14:useLocalDpi xmlns:a14="http://schemas.microsoft.com/office/drawing/2010/main" val="0"/>
              </a:ext>
            </a:extLst>
          </a:blip>
          <a:srcRect l="7311" r="19644" b="65795"/>
          <a:stretch/>
        </p:blipFill>
        <p:spPr>
          <a:xfrm>
            <a:off x="644149" y="1021247"/>
            <a:ext cx="3707556" cy="4243888"/>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9881" t="68724" r="20302"/>
          <a:stretch/>
        </p:blipFill>
        <p:spPr>
          <a:xfrm>
            <a:off x="5502983" y="5157628"/>
            <a:ext cx="1451958" cy="1626109"/>
          </a:xfrm>
          <a:prstGeom prst="rect">
            <a:avLst/>
          </a:prstGeom>
        </p:spPr>
      </p:pic>
      <p:sp>
        <p:nvSpPr>
          <p:cNvPr id="14" name="TextBox 13"/>
          <p:cNvSpPr txBox="1"/>
          <p:nvPr/>
        </p:nvSpPr>
        <p:spPr>
          <a:xfrm>
            <a:off x="7539895" y="6007864"/>
            <a:ext cx="1604375" cy="461665"/>
          </a:xfrm>
          <a:prstGeom prst="rect">
            <a:avLst/>
          </a:prstGeom>
          <a:noFill/>
        </p:spPr>
        <p:txBody>
          <a:bodyPr wrap="none" rtlCol="0">
            <a:spAutoFit/>
          </a:bodyPr>
          <a:lstStyle/>
          <a:p>
            <a:r>
              <a:rPr lang="en-US" sz="2400" dirty="0">
                <a:solidFill>
                  <a:srgbClr val="FF0000"/>
                </a:solidFill>
              </a:rPr>
              <a:t>Full kernel</a:t>
            </a:r>
          </a:p>
        </p:txBody>
      </p:sp>
      <p:cxnSp>
        <p:nvCxnSpPr>
          <p:cNvPr id="15" name="Straight Arrow Connector 14"/>
          <p:cNvCxnSpPr/>
          <p:nvPr/>
        </p:nvCxnSpPr>
        <p:spPr>
          <a:xfrm flipH="1">
            <a:off x="6954941" y="6207471"/>
            <a:ext cx="58495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8" name="Picture 7" descr="presentation fig 2.pdf"/>
          <p:cNvPicPr>
            <a:picLocks noChangeAspect="1"/>
          </p:cNvPicPr>
          <p:nvPr/>
        </p:nvPicPr>
        <p:blipFill rotWithShape="1">
          <a:blip r:embed="rId6">
            <a:extLst>
              <a:ext uri="{28A0092B-C50C-407E-A947-70E740481C1C}">
                <a14:useLocalDpi xmlns:a14="http://schemas.microsoft.com/office/drawing/2010/main" val="0"/>
              </a:ext>
            </a:extLst>
          </a:blip>
          <a:srcRect r="91421" b="65360"/>
          <a:stretch/>
        </p:blipFill>
        <p:spPr>
          <a:xfrm>
            <a:off x="239894" y="1090947"/>
            <a:ext cx="439535" cy="4338244"/>
          </a:xfrm>
          <a:prstGeom prst="rect">
            <a:avLst/>
          </a:prstGeom>
        </p:spPr>
      </p:pic>
      <p:sp>
        <p:nvSpPr>
          <p:cNvPr id="12" name="Title 1"/>
          <p:cNvSpPr>
            <a:spLocks noGrp="1"/>
          </p:cNvSpPr>
          <p:nvPr>
            <p:ph type="title"/>
          </p:nvPr>
        </p:nvSpPr>
        <p:spPr>
          <a:xfrm>
            <a:off x="457200" y="282720"/>
            <a:ext cx="8229600" cy="990600"/>
          </a:xfrm>
        </p:spPr>
        <p:txBody>
          <a:bodyPr>
            <a:normAutofit/>
          </a:bodyPr>
          <a:lstStyle/>
          <a:p>
            <a:r>
              <a:rPr lang="en-US" dirty="0"/>
              <a:t>Vital Rate Regression: </a:t>
            </a:r>
            <a:r>
              <a:rPr lang="en-US" dirty="0" smtClean="0"/>
              <a:t>Growth</a:t>
            </a:r>
            <a:endParaRPr lang="en-US" dirty="0"/>
          </a:p>
        </p:txBody>
      </p:sp>
      <p:graphicFrame>
        <p:nvGraphicFramePr>
          <p:cNvPr id="10" name="Object 2"/>
          <p:cNvGraphicFramePr>
            <a:graphicFrameLocks noChangeAspect="1"/>
          </p:cNvGraphicFramePr>
          <p:nvPr>
            <p:extLst>
              <p:ext uri="{D42A27DB-BD31-4B8C-83A1-F6EECF244321}">
                <p14:modId xmlns:p14="http://schemas.microsoft.com/office/powerpoint/2010/main" val="1004547910"/>
              </p:ext>
            </p:extLst>
          </p:nvPr>
        </p:nvGraphicFramePr>
        <p:xfrm>
          <a:off x="176847" y="5354851"/>
          <a:ext cx="5170816" cy="1092954"/>
        </p:xfrm>
        <a:graphic>
          <a:graphicData uri="http://schemas.openxmlformats.org/presentationml/2006/ole">
            <mc:AlternateContent xmlns:mc="http://schemas.openxmlformats.org/markup-compatibility/2006">
              <mc:Choice xmlns:v="urn:schemas-microsoft-com:vml" Requires="v">
                <p:oleObj spid="_x0000_s40041" name="Equation" r:id="rId7" imgW="2286000" imgH="482600" progId="Equation.3">
                  <p:embed/>
                </p:oleObj>
              </mc:Choice>
              <mc:Fallback>
                <p:oleObj name="Equation" r:id="rId7" imgW="2286000" imgH="482600" progId="Equation.3">
                  <p:embed/>
                  <p:pic>
                    <p:nvPicPr>
                      <p:cNvPr id="0" name=""/>
                      <p:cNvPicPr>
                        <a:picLocks noChangeAspect="1" noChangeArrowheads="1"/>
                      </p:cNvPicPr>
                      <p:nvPr/>
                    </p:nvPicPr>
                    <p:blipFill>
                      <a:blip r:embed="rId8"/>
                      <a:srcRect/>
                      <a:stretch>
                        <a:fillRect/>
                      </a:stretch>
                    </p:blipFill>
                    <p:spPr bwMode="auto">
                      <a:xfrm>
                        <a:off x="176847" y="5354851"/>
                        <a:ext cx="5170816" cy="1092954"/>
                      </a:xfrm>
                      <a:prstGeom prst="rect">
                        <a:avLst/>
                      </a:prstGeom>
                      <a:noFill/>
                      <a:extLst/>
                    </p:spPr>
                  </p:pic>
                </p:oleObj>
              </mc:Fallback>
            </mc:AlternateContent>
          </a:graphicData>
        </a:graphic>
      </p:graphicFrame>
    </p:spTree>
    <p:extLst>
      <p:ext uri="{BB962C8B-B14F-4D97-AF65-F5344CB8AC3E}">
        <p14:creationId xmlns:p14="http://schemas.microsoft.com/office/powerpoint/2010/main" val="3895983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 t="66052"/>
          <a:stretch/>
        </p:blipFill>
        <p:spPr>
          <a:xfrm>
            <a:off x="4979904" y="2399554"/>
            <a:ext cx="3668485" cy="3117937"/>
          </a:xfrm>
          <a:prstGeom prst="rect">
            <a:avLst/>
          </a:prstGeom>
        </p:spPr>
      </p:pic>
      <p:sp>
        <p:nvSpPr>
          <p:cNvPr id="5" name="TextBox 4"/>
          <p:cNvSpPr txBox="1"/>
          <p:nvPr/>
        </p:nvSpPr>
        <p:spPr>
          <a:xfrm>
            <a:off x="4796118" y="3505200"/>
            <a:ext cx="657412" cy="369332"/>
          </a:xfrm>
          <a:prstGeom prst="rect">
            <a:avLst/>
          </a:prstGeom>
          <a:solidFill>
            <a:srgbClr val="FFFFFF"/>
          </a:solidFill>
        </p:spPr>
        <p:txBody>
          <a:bodyPr wrap="square" rtlCol="0">
            <a:sp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822518932"/>
              </p:ext>
            </p:extLst>
          </p:nvPr>
        </p:nvGraphicFramePr>
        <p:xfrm>
          <a:off x="1388049" y="1524000"/>
          <a:ext cx="3293032" cy="4811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4979904" y="2399554"/>
            <a:ext cx="448236" cy="369332"/>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30305940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12" name="Bent Arrow 11"/>
          <p:cNvSpPr/>
          <p:nvPr/>
        </p:nvSpPr>
        <p:spPr>
          <a:xfrm flipH="1">
            <a:off x="4646707" y="2943411"/>
            <a:ext cx="433294" cy="1673412"/>
          </a:xfrm>
          <a:prstGeom prst="bentArrow">
            <a:avLst>
              <a:gd name="adj1" fmla="val 7759"/>
              <a:gd name="adj2" fmla="val 31034"/>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3" name="Up Arrow 12"/>
          <p:cNvSpPr/>
          <p:nvPr/>
        </p:nvSpPr>
        <p:spPr>
          <a:xfrm>
            <a:off x="4512235" y="3735294"/>
            <a:ext cx="283883" cy="881529"/>
          </a:xfrm>
          <a:prstGeom prst="upArrow">
            <a:avLst>
              <a:gd name="adj1" fmla="val 17894"/>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4526638" y="4631764"/>
            <a:ext cx="1416486" cy="923330"/>
          </a:xfrm>
          <a:prstGeom prst="rect">
            <a:avLst/>
          </a:prstGeom>
          <a:noFill/>
        </p:spPr>
        <p:txBody>
          <a:bodyPr wrap="none" rtlCol="0">
            <a:spAutoFit/>
          </a:bodyPr>
          <a:lstStyle/>
          <a:p>
            <a:r>
              <a:rPr lang="en-US" dirty="0"/>
              <a:t>Number of </a:t>
            </a:r>
          </a:p>
          <a:p>
            <a:r>
              <a:rPr lang="en-US" dirty="0"/>
              <a:t>individuals </a:t>
            </a:r>
          </a:p>
          <a:p>
            <a:r>
              <a:rPr lang="en-US" dirty="0"/>
              <a:t>of each size</a:t>
            </a:r>
          </a:p>
        </p:txBody>
      </p:sp>
      <p:pic>
        <p:nvPicPr>
          <p:cNvPr id="8" name="Picture 7" descr="temp.pdf"/>
          <p:cNvPicPr>
            <a:picLocks noChangeAspect="1"/>
          </p:cNvPicPr>
          <p:nvPr/>
        </p:nvPicPr>
        <p:blipFill rotWithShape="1">
          <a:blip r:embed="rId2">
            <a:extLst>
              <a:ext uri="{28A0092B-C50C-407E-A947-70E740481C1C}">
                <a14:useLocalDpi xmlns:a14="http://schemas.microsoft.com/office/drawing/2010/main" val="0"/>
              </a:ext>
            </a:extLst>
          </a:blip>
          <a:srcRect l="9732" t="6633" r="50754" b="49174"/>
          <a:stretch/>
        </p:blipFill>
        <p:spPr>
          <a:xfrm>
            <a:off x="6080124" y="3860993"/>
            <a:ext cx="2907993" cy="2787831"/>
          </a:xfrm>
          <a:prstGeom prst="rect">
            <a:avLst/>
          </a:prstGeom>
        </p:spPr>
      </p:pic>
      <p:sp>
        <p:nvSpPr>
          <p:cNvPr id="9" name="Content Placeholder 2"/>
          <p:cNvSpPr>
            <a:spLocks noGrp="1"/>
          </p:cNvSpPr>
          <p:nvPr>
            <p:ph idx="1"/>
          </p:nvPr>
        </p:nvSpPr>
        <p:spPr>
          <a:xfrm>
            <a:off x="322729" y="1510174"/>
            <a:ext cx="4802095" cy="2483668"/>
          </a:xfrm>
        </p:spPr>
        <p:txBody>
          <a:bodyPr>
            <a:normAutofit/>
          </a:bodyPr>
          <a:lstStyle/>
          <a:p>
            <a:r>
              <a:rPr lang="en-US" dirty="0"/>
              <a:t>t = time </a:t>
            </a:r>
          </a:p>
          <a:p>
            <a:r>
              <a:rPr lang="en-US" dirty="0" smtClean="0"/>
              <a:t>x </a:t>
            </a:r>
            <a:r>
              <a:rPr lang="en-US" dirty="0"/>
              <a:t>= size at t</a:t>
            </a:r>
          </a:p>
          <a:p>
            <a:r>
              <a:rPr lang="en-US" dirty="0" smtClean="0"/>
              <a:t>y </a:t>
            </a:r>
            <a:r>
              <a:rPr lang="en-US" dirty="0"/>
              <a:t>= size at t+1</a:t>
            </a:r>
          </a:p>
          <a:p>
            <a:r>
              <a:rPr lang="en-US" dirty="0"/>
              <a:t>n</a:t>
            </a:r>
            <a:r>
              <a:rPr lang="en-US" baseline="-25000" dirty="0"/>
              <a:t>t</a:t>
            </a:r>
            <a:r>
              <a:rPr lang="en-US" dirty="0"/>
              <a:t>(x) = size distribution at t</a:t>
            </a:r>
          </a:p>
          <a:p>
            <a:r>
              <a:rPr lang="en-US" dirty="0"/>
              <a:t>n</a:t>
            </a:r>
            <a:r>
              <a:rPr lang="en-US" baseline="-25000" dirty="0"/>
              <a:t>t+1</a:t>
            </a:r>
            <a:r>
              <a:rPr lang="en-US" dirty="0"/>
              <a:t>(y) = size distribution at t+1</a:t>
            </a:r>
          </a:p>
          <a:p>
            <a:endParaRPr lang="en-US" dirty="0"/>
          </a:p>
          <a:p>
            <a:pPr marL="0" indent="0">
              <a:buNone/>
            </a:pPr>
            <a:endParaRPr lang="en-US" dirty="0"/>
          </a:p>
          <a:p>
            <a:endParaRPr lang="en-US" dirty="0"/>
          </a:p>
          <a:p>
            <a:endParaRPr lang="en-US" dirty="0"/>
          </a:p>
        </p:txBody>
      </p:sp>
      <p:sp>
        <p:nvSpPr>
          <p:cNvPr id="11" name="Content Placeholder 2"/>
          <p:cNvSpPr txBox="1">
            <a:spLocks/>
          </p:cNvSpPr>
          <p:nvPr/>
        </p:nvSpPr>
        <p:spPr>
          <a:xfrm>
            <a:off x="5124824" y="1755402"/>
            <a:ext cx="4260734" cy="212053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K(x,y) = full kernel</a:t>
            </a:r>
          </a:p>
          <a:p>
            <a:r>
              <a:rPr lang="en-US" dirty="0"/>
              <a:t>P(x,y) = growth/survival 		     kernel</a:t>
            </a:r>
          </a:p>
          <a:p>
            <a:r>
              <a:rPr lang="en-US" dirty="0"/>
              <a:t>F(x,y) = fecundity kernel</a:t>
            </a:r>
          </a:p>
          <a:p>
            <a:endParaRPr lang="en-US" dirty="0"/>
          </a:p>
          <a:p>
            <a:endParaRPr lang="en-US" dirty="0"/>
          </a:p>
          <a:p>
            <a:endParaRPr lang="en-US" dirty="0"/>
          </a:p>
        </p:txBody>
      </p:sp>
    </p:spTree>
    <p:extLst>
      <p:ext uri="{BB962C8B-B14F-4D97-AF65-F5344CB8AC3E}">
        <p14:creationId xmlns:p14="http://schemas.microsoft.com/office/powerpoint/2010/main" val="9833850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a:xfrm>
            <a:off x="322729" y="1510174"/>
            <a:ext cx="4802095" cy="2483668"/>
          </a:xfrm>
        </p:spPr>
        <p:txBody>
          <a:bodyPr>
            <a:normAutofit/>
          </a:bodyPr>
          <a:lstStyle/>
          <a:p>
            <a:r>
              <a:rPr lang="en-US" dirty="0"/>
              <a:t>t = time </a:t>
            </a:r>
          </a:p>
          <a:p>
            <a:r>
              <a:rPr lang="en-US" dirty="0" smtClean="0"/>
              <a:t>x </a:t>
            </a:r>
            <a:r>
              <a:rPr lang="en-US" dirty="0"/>
              <a:t>= size at t</a:t>
            </a:r>
          </a:p>
          <a:p>
            <a:r>
              <a:rPr lang="en-US" dirty="0" smtClean="0"/>
              <a:t>y </a:t>
            </a:r>
            <a:r>
              <a:rPr lang="en-US" dirty="0"/>
              <a:t>= size at t+1</a:t>
            </a:r>
          </a:p>
          <a:p>
            <a:r>
              <a:rPr lang="en-US" dirty="0"/>
              <a:t>n</a:t>
            </a:r>
            <a:r>
              <a:rPr lang="en-US" baseline="-25000" dirty="0"/>
              <a:t>t</a:t>
            </a:r>
            <a:r>
              <a:rPr lang="en-US" dirty="0"/>
              <a:t>(x) = size distribution at t</a:t>
            </a:r>
          </a:p>
          <a:p>
            <a:r>
              <a:rPr lang="en-US" dirty="0"/>
              <a:t>n</a:t>
            </a:r>
            <a:r>
              <a:rPr lang="en-US" baseline="-25000" dirty="0"/>
              <a:t>t+1</a:t>
            </a:r>
            <a:r>
              <a:rPr lang="en-US" dirty="0"/>
              <a:t>(y) = size distribution at t+1</a:t>
            </a:r>
          </a:p>
          <a:p>
            <a:endParaRPr lang="en-US" dirty="0"/>
          </a:p>
          <a:p>
            <a:pPr marL="0" indent="0">
              <a:buNone/>
            </a:pPr>
            <a:endParaRPr lang="en-US" dirty="0"/>
          </a:p>
          <a:p>
            <a:endParaRPr lang="en-US" dirty="0"/>
          </a:p>
          <a:p>
            <a:endParaRPr lang="en-US" dirty="0"/>
          </a:p>
        </p:txBody>
      </p:sp>
      <p:sp>
        <p:nvSpPr>
          <p:cNvPr id="7" name="Content Placeholder 2"/>
          <p:cNvSpPr txBox="1">
            <a:spLocks/>
          </p:cNvSpPr>
          <p:nvPr/>
        </p:nvSpPr>
        <p:spPr>
          <a:xfrm>
            <a:off x="5124824" y="1755402"/>
            <a:ext cx="4260734" cy="212053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K(x,y) = full kernel</a:t>
            </a:r>
          </a:p>
          <a:p>
            <a:r>
              <a:rPr lang="en-US" dirty="0"/>
              <a:t>P(x,y) = growth/survival 		     kernel</a:t>
            </a:r>
          </a:p>
          <a:p>
            <a:r>
              <a:rPr lang="en-US" dirty="0"/>
              <a:t>F(x,y) = fecundity kernel</a:t>
            </a:r>
          </a:p>
          <a:p>
            <a:endParaRPr lang="en-US" dirty="0"/>
          </a:p>
          <a:p>
            <a:endParaRPr lang="en-US" dirty="0"/>
          </a:p>
          <a:p>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142" t="66052"/>
          <a:stretch/>
        </p:blipFill>
        <p:spPr>
          <a:xfrm>
            <a:off x="1934456" y="3740063"/>
            <a:ext cx="3668485" cy="3117937"/>
          </a:xfrm>
          <a:prstGeom prst="rect">
            <a:avLst/>
          </a:prstGeom>
        </p:spPr>
      </p:pic>
      <p:sp>
        <p:nvSpPr>
          <p:cNvPr id="10" name="Bent Arrow 9"/>
          <p:cNvSpPr/>
          <p:nvPr/>
        </p:nvSpPr>
        <p:spPr>
          <a:xfrm rot="5400000" flipV="1">
            <a:off x="3950329" y="2737572"/>
            <a:ext cx="1954771" cy="466233"/>
          </a:xfrm>
          <a:prstGeom prst="bentArrow">
            <a:avLst>
              <a:gd name="adj1" fmla="val 7759"/>
              <a:gd name="adj2" fmla="val 31034"/>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p:cNvSpPr txBox="1"/>
          <p:nvPr/>
        </p:nvSpPr>
        <p:spPr>
          <a:xfrm>
            <a:off x="1934456" y="3691268"/>
            <a:ext cx="448236" cy="369332"/>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41932879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graphicFrame>
        <p:nvGraphicFramePr>
          <p:cNvPr id="5" name="Object 4"/>
          <p:cNvGraphicFramePr>
            <a:graphicFrameLocks noChangeAspect="1"/>
          </p:cNvGraphicFramePr>
          <p:nvPr>
            <p:extLst>
              <p:ext uri="{D42A27DB-BD31-4B8C-83A1-F6EECF244321}">
                <p14:modId xmlns:p14="http://schemas.microsoft.com/office/powerpoint/2010/main" val="969996910"/>
              </p:ext>
            </p:extLst>
          </p:nvPr>
        </p:nvGraphicFramePr>
        <p:xfrm>
          <a:off x="304800" y="3876675"/>
          <a:ext cx="7021513" cy="2090738"/>
        </p:xfrm>
        <a:graphic>
          <a:graphicData uri="http://schemas.openxmlformats.org/presentationml/2006/ole">
            <mc:AlternateContent xmlns:mc="http://schemas.openxmlformats.org/markup-compatibility/2006">
              <mc:Choice xmlns:v="urn:schemas-microsoft-com:vml" Requires="v">
                <p:oleObj spid="_x0000_s1083" name="Equation" r:id="rId4" imgW="3454400" imgH="1028700" progId="Equation.3">
                  <p:embed/>
                </p:oleObj>
              </mc:Choice>
              <mc:Fallback>
                <p:oleObj name="Equation" r:id="rId4" imgW="3454400" imgH="1028700" progId="Equation.3">
                  <p:embed/>
                  <p:pic>
                    <p:nvPicPr>
                      <p:cNvPr id="0" name=""/>
                      <p:cNvPicPr/>
                      <p:nvPr/>
                    </p:nvPicPr>
                    <p:blipFill>
                      <a:blip r:embed="rId5"/>
                      <a:stretch>
                        <a:fillRect/>
                      </a:stretch>
                    </p:blipFill>
                    <p:spPr>
                      <a:xfrm>
                        <a:off x="304800" y="3876675"/>
                        <a:ext cx="7021513" cy="2090738"/>
                      </a:xfrm>
                      <a:prstGeom prst="rect">
                        <a:avLst/>
                      </a:prstGeom>
                    </p:spPr>
                  </p:pic>
                </p:oleObj>
              </mc:Fallback>
            </mc:AlternateContent>
          </a:graphicData>
        </a:graphic>
      </p:graphicFrame>
      <p:sp>
        <p:nvSpPr>
          <p:cNvPr id="7" name="Content Placeholder 2"/>
          <p:cNvSpPr txBox="1">
            <a:spLocks/>
          </p:cNvSpPr>
          <p:nvPr/>
        </p:nvSpPr>
        <p:spPr>
          <a:xfrm>
            <a:off x="322729" y="1510174"/>
            <a:ext cx="4802095" cy="248366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t = time </a:t>
            </a:r>
          </a:p>
          <a:p>
            <a:r>
              <a:rPr lang="en-US" dirty="0"/>
              <a:t>x = size at t</a:t>
            </a:r>
          </a:p>
          <a:p>
            <a:r>
              <a:rPr lang="en-US" dirty="0"/>
              <a:t>y = size at t+1</a:t>
            </a:r>
          </a:p>
          <a:p>
            <a:r>
              <a:rPr lang="en-US" dirty="0"/>
              <a:t>n</a:t>
            </a:r>
            <a:r>
              <a:rPr lang="en-US" baseline="-25000" dirty="0"/>
              <a:t>t</a:t>
            </a:r>
            <a:r>
              <a:rPr lang="en-US" dirty="0"/>
              <a:t>(x) = size distribution at t</a:t>
            </a:r>
          </a:p>
          <a:p>
            <a:r>
              <a:rPr lang="en-US" dirty="0"/>
              <a:t>n</a:t>
            </a:r>
            <a:r>
              <a:rPr lang="en-US" baseline="-25000" dirty="0"/>
              <a:t>t+1</a:t>
            </a:r>
            <a:r>
              <a:rPr lang="en-US" dirty="0"/>
              <a:t>(y) = size distribution at t+1</a:t>
            </a:r>
          </a:p>
          <a:p>
            <a:endParaRPr lang="en-US" dirty="0"/>
          </a:p>
          <a:p>
            <a:pPr marL="0" indent="0">
              <a:buFont typeface="Arial" pitchFamily="34" charset="0"/>
              <a:buNone/>
            </a:pPr>
            <a:endParaRPr lang="en-US" dirty="0"/>
          </a:p>
          <a:p>
            <a:endParaRPr lang="en-US" dirty="0"/>
          </a:p>
          <a:p>
            <a:endParaRPr lang="en-US" dirty="0"/>
          </a:p>
        </p:txBody>
      </p:sp>
      <p:sp>
        <p:nvSpPr>
          <p:cNvPr id="6" name="Content Placeholder 2"/>
          <p:cNvSpPr txBox="1">
            <a:spLocks/>
          </p:cNvSpPr>
          <p:nvPr/>
        </p:nvSpPr>
        <p:spPr>
          <a:xfrm>
            <a:off x="5124824" y="1755402"/>
            <a:ext cx="4260734" cy="212053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K(x,y) = full kernel</a:t>
            </a:r>
          </a:p>
          <a:p>
            <a:r>
              <a:rPr lang="en-US" dirty="0"/>
              <a:t>P(x,y) = growth/survival 		     kernel</a:t>
            </a:r>
          </a:p>
          <a:p>
            <a:r>
              <a:rPr lang="en-US" dirty="0"/>
              <a:t>F(x,y) = fecundity kernel</a:t>
            </a:r>
          </a:p>
          <a:p>
            <a:endParaRPr lang="en-US" dirty="0"/>
          </a:p>
          <a:p>
            <a:endParaRPr lang="en-US" dirty="0"/>
          </a:p>
          <a:p>
            <a:endParaRPr lang="en-US" dirty="0"/>
          </a:p>
        </p:txBody>
      </p:sp>
    </p:spTree>
    <p:extLst>
      <p:ext uri="{BB962C8B-B14F-4D97-AF65-F5344CB8AC3E}">
        <p14:creationId xmlns:p14="http://schemas.microsoft.com/office/powerpoint/2010/main" val="33102562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graphicFrame>
        <p:nvGraphicFramePr>
          <p:cNvPr id="5" name="Object 4"/>
          <p:cNvGraphicFramePr>
            <a:graphicFrameLocks noChangeAspect="1"/>
          </p:cNvGraphicFramePr>
          <p:nvPr>
            <p:extLst>
              <p:ext uri="{D42A27DB-BD31-4B8C-83A1-F6EECF244321}">
                <p14:modId xmlns:p14="http://schemas.microsoft.com/office/powerpoint/2010/main" val="241979408"/>
              </p:ext>
            </p:extLst>
          </p:nvPr>
        </p:nvGraphicFramePr>
        <p:xfrm>
          <a:off x="304800" y="3876675"/>
          <a:ext cx="7021513" cy="2090738"/>
        </p:xfrm>
        <a:graphic>
          <a:graphicData uri="http://schemas.openxmlformats.org/presentationml/2006/ole">
            <mc:AlternateContent xmlns:mc="http://schemas.openxmlformats.org/markup-compatibility/2006">
              <mc:Choice xmlns:v="urn:schemas-microsoft-com:vml" Requires="v">
                <p:oleObj spid="_x0000_s72735" name="Equation" r:id="rId4" imgW="3454400" imgH="1028700" progId="Equation.3">
                  <p:embed/>
                </p:oleObj>
              </mc:Choice>
              <mc:Fallback>
                <p:oleObj name="Equation" r:id="rId4" imgW="3454400" imgH="1028700" progId="Equation.3">
                  <p:embed/>
                  <p:pic>
                    <p:nvPicPr>
                      <p:cNvPr id="0" name=""/>
                      <p:cNvPicPr/>
                      <p:nvPr/>
                    </p:nvPicPr>
                    <p:blipFill>
                      <a:blip r:embed="rId5"/>
                      <a:stretch>
                        <a:fillRect/>
                      </a:stretch>
                    </p:blipFill>
                    <p:spPr>
                      <a:xfrm>
                        <a:off x="304800" y="3876675"/>
                        <a:ext cx="7021513" cy="2090738"/>
                      </a:xfrm>
                      <a:prstGeom prst="rect">
                        <a:avLst/>
                      </a:prstGeom>
                    </p:spPr>
                  </p:pic>
                </p:oleObj>
              </mc:Fallback>
            </mc:AlternateContent>
          </a:graphicData>
        </a:graphic>
      </p:graphicFrame>
      <p:sp>
        <p:nvSpPr>
          <p:cNvPr id="7" name="Content Placeholder 2"/>
          <p:cNvSpPr txBox="1">
            <a:spLocks/>
          </p:cNvSpPr>
          <p:nvPr/>
        </p:nvSpPr>
        <p:spPr>
          <a:xfrm>
            <a:off x="322729" y="1510174"/>
            <a:ext cx="4802095" cy="248366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t = time </a:t>
            </a:r>
          </a:p>
          <a:p>
            <a:r>
              <a:rPr lang="en-US" dirty="0"/>
              <a:t>x = size at t</a:t>
            </a:r>
          </a:p>
          <a:p>
            <a:r>
              <a:rPr lang="en-US" dirty="0"/>
              <a:t>y = size at t+1</a:t>
            </a:r>
          </a:p>
          <a:p>
            <a:r>
              <a:rPr lang="en-US" dirty="0"/>
              <a:t>n</a:t>
            </a:r>
            <a:r>
              <a:rPr lang="en-US" baseline="-25000" dirty="0"/>
              <a:t>t</a:t>
            </a:r>
            <a:r>
              <a:rPr lang="en-US" dirty="0"/>
              <a:t>(x) = size distribution at t</a:t>
            </a:r>
          </a:p>
          <a:p>
            <a:r>
              <a:rPr lang="en-US" dirty="0"/>
              <a:t>n</a:t>
            </a:r>
            <a:r>
              <a:rPr lang="en-US" baseline="-25000" dirty="0"/>
              <a:t>t+1</a:t>
            </a:r>
            <a:r>
              <a:rPr lang="en-US" dirty="0"/>
              <a:t>(y) = size distribution at t+1</a:t>
            </a:r>
          </a:p>
          <a:p>
            <a:endParaRPr lang="en-US" dirty="0"/>
          </a:p>
          <a:p>
            <a:pPr marL="0" indent="0">
              <a:buFont typeface="Arial" pitchFamily="34" charset="0"/>
              <a:buNone/>
            </a:pPr>
            <a:endParaRPr lang="en-US" dirty="0"/>
          </a:p>
          <a:p>
            <a:endParaRPr lang="en-US" dirty="0"/>
          </a:p>
          <a:p>
            <a:endParaRPr lang="en-US" dirty="0"/>
          </a:p>
        </p:txBody>
      </p:sp>
      <p:sp>
        <p:nvSpPr>
          <p:cNvPr id="6" name="Content Placeholder 2"/>
          <p:cNvSpPr txBox="1">
            <a:spLocks/>
          </p:cNvSpPr>
          <p:nvPr/>
        </p:nvSpPr>
        <p:spPr>
          <a:xfrm>
            <a:off x="5124824" y="1755402"/>
            <a:ext cx="4260734" cy="212053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K(x,y) = full kernel</a:t>
            </a:r>
          </a:p>
          <a:p>
            <a:r>
              <a:rPr lang="en-US" dirty="0"/>
              <a:t>P(x,y) = growth/survival 		     kernel</a:t>
            </a:r>
          </a:p>
          <a:p>
            <a:r>
              <a:rPr lang="en-US" dirty="0"/>
              <a:t>F(x,y) = fecundity kernel</a:t>
            </a:r>
          </a:p>
          <a:p>
            <a:endParaRPr lang="en-US" dirty="0"/>
          </a:p>
          <a:p>
            <a:endParaRPr lang="en-US" dirty="0"/>
          </a:p>
          <a:p>
            <a:endParaRPr lang="en-US" dirty="0"/>
          </a:p>
        </p:txBody>
      </p:sp>
      <p:sp>
        <p:nvSpPr>
          <p:cNvPr id="8" name="Rectangle 7"/>
          <p:cNvSpPr/>
          <p:nvPr/>
        </p:nvSpPr>
        <p:spPr>
          <a:xfrm>
            <a:off x="304800" y="1378868"/>
            <a:ext cx="4797624" cy="2480991"/>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3-01-09 at 3.41.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370" y="1600796"/>
            <a:ext cx="1991877" cy="1845466"/>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427386919"/>
              </p:ext>
            </p:extLst>
          </p:nvPr>
        </p:nvGraphicFramePr>
        <p:xfrm>
          <a:off x="4362450" y="2197294"/>
          <a:ext cx="114300" cy="165100"/>
        </p:xfrm>
        <a:graphic>
          <a:graphicData uri="http://schemas.openxmlformats.org/presentationml/2006/ole">
            <mc:AlternateContent xmlns:mc="http://schemas.openxmlformats.org/markup-compatibility/2006">
              <mc:Choice xmlns:v="urn:schemas-microsoft-com:vml" Requires="v">
                <p:oleObj spid="_x0000_s72736" name="Equation" r:id="rId7" imgW="114300" imgH="165100" progId="Equation.3">
                  <p:embed/>
                </p:oleObj>
              </mc:Choice>
              <mc:Fallback>
                <p:oleObj name="Equation" r:id="rId7" imgW="114300" imgH="165100" progId="Equation.3">
                  <p:embed/>
                  <p:pic>
                    <p:nvPicPr>
                      <p:cNvPr id="0" name=""/>
                      <p:cNvPicPr/>
                      <p:nvPr/>
                    </p:nvPicPr>
                    <p:blipFill>
                      <a:blip r:embed="rId8"/>
                      <a:stretch>
                        <a:fillRect/>
                      </a:stretch>
                    </p:blipFill>
                    <p:spPr>
                      <a:xfrm>
                        <a:off x="4362450" y="2197294"/>
                        <a:ext cx="114300" cy="1651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593042583"/>
              </p:ext>
            </p:extLst>
          </p:nvPr>
        </p:nvGraphicFramePr>
        <p:xfrm>
          <a:off x="4362450" y="2197294"/>
          <a:ext cx="114300" cy="165100"/>
        </p:xfrm>
        <a:graphic>
          <a:graphicData uri="http://schemas.openxmlformats.org/presentationml/2006/ole">
            <mc:AlternateContent xmlns:mc="http://schemas.openxmlformats.org/markup-compatibility/2006">
              <mc:Choice xmlns:v="urn:schemas-microsoft-com:vml" Requires="v">
                <p:oleObj spid="_x0000_s72737" name="Equation" r:id="rId9" imgW="114300" imgH="165100" progId="Equation.3">
                  <p:embed/>
                </p:oleObj>
              </mc:Choice>
              <mc:Fallback>
                <p:oleObj name="Equation" r:id="rId9" imgW="114300" imgH="165100" progId="Equation.3">
                  <p:embed/>
                  <p:pic>
                    <p:nvPicPr>
                      <p:cNvPr id="0" name=""/>
                      <p:cNvPicPr/>
                      <p:nvPr/>
                    </p:nvPicPr>
                    <p:blipFill>
                      <a:blip r:embed="rId10"/>
                      <a:stretch>
                        <a:fillRect/>
                      </a:stretch>
                    </p:blipFill>
                    <p:spPr>
                      <a:xfrm>
                        <a:off x="4362450" y="2197294"/>
                        <a:ext cx="114300" cy="165100"/>
                      </a:xfrm>
                      <a:prstGeom prst="rect">
                        <a:avLst/>
                      </a:prstGeom>
                    </p:spPr>
                  </p:pic>
                </p:oleObj>
              </mc:Fallback>
            </mc:AlternateContent>
          </a:graphicData>
        </a:graphic>
      </p:graphicFrame>
      <p:sp>
        <p:nvSpPr>
          <p:cNvPr id="12" name="TextBox 11"/>
          <p:cNvSpPr txBox="1"/>
          <p:nvPr/>
        </p:nvSpPr>
        <p:spPr>
          <a:xfrm>
            <a:off x="2900855" y="1938157"/>
            <a:ext cx="512743" cy="1508105"/>
          </a:xfrm>
          <a:prstGeom prst="rect">
            <a:avLst/>
          </a:prstGeom>
          <a:noFill/>
        </p:spPr>
        <p:txBody>
          <a:bodyPr wrap="none" rtlCol="0">
            <a:spAutoFit/>
          </a:bodyPr>
          <a:lstStyle/>
          <a:p>
            <a:r>
              <a:rPr lang="en-US" sz="2300" dirty="0" smtClean="0"/>
              <a:t>50</a:t>
            </a:r>
          </a:p>
          <a:p>
            <a:r>
              <a:rPr lang="en-US" sz="2300" dirty="0" smtClean="0"/>
              <a:t>23</a:t>
            </a:r>
          </a:p>
          <a:p>
            <a:r>
              <a:rPr lang="en-US" sz="2300" dirty="0" smtClean="0"/>
              <a:t>14</a:t>
            </a:r>
          </a:p>
          <a:p>
            <a:r>
              <a:rPr lang="en-US" sz="2300" dirty="0" smtClean="0"/>
              <a:t>23</a:t>
            </a:r>
            <a:endParaRPr lang="en-US" sz="2300" dirty="0"/>
          </a:p>
        </p:txBody>
      </p:sp>
      <p:sp>
        <p:nvSpPr>
          <p:cNvPr id="13" name="Double Bracket 12"/>
          <p:cNvSpPr/>
          <p:nvPr/>
        </p:nvSpPr>
        <p:spPr>
          <a:xfrm>
            <a:off x="2900855" y="1938157"/>
            <a:ext cx="512743" cy="1508105"/>
          </a:xfrm>
          <a:prstGeom prst="bracketPair">
            <a:avLst/>
          </a:prstGeom>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14" name="TextBox 13"/>
          <p:cNvSpPr txBox="1"/>
          <p:nvPr/>
        </p:nvSpPr>
        <p:spPr>
          <a:xfrm>
            <a:off x="3413598" y="2382970"/>
            <a:ext cx="431804" cy="600164"/>
          </a:xfrm>
          <a:prstGeom prst="rect">
            <a:avLst/>
          </a:prstGeom>
          <a:noFill/>
        </p:spPr>
        <p:txBody>
          <a:bodyPr wrap="none" rtlCol="0">
            <a:spAutoFit/>
          </a:bodyPr>
          <a:lstStyle/>
          <a:p>
            <a:r>
              <a:rPr lang="en-US" sz="3300" dirty="0" smtClean="0"/>
              <a:t>=</a:t>
            </a:r>
            <a:endParaRPr lang="en-US" sz="3300" dirty="0"/>
          </a:p>
        </p:txBody>
      </p:sp>
      <p:sp>
        <p:nvSpPr>
          <p:cNvPr id="15" name="TextBox 14"/>
          <p:cNvSpPr txBox="1"/>
          <p:nvPr/>
        </p:nvSpPr>
        <p:spPr>
          <a:xfrm>
            <a:off x="3824858" y="1938157"/>
            <a:ext cx="512743" cy="1508105"/>
          </a:xfrm>
          <a:prstGeom prst="rect">
            <a:avLst/>
          </a:prstGeom>
          <a:noFill/>
        </p:spPr>
        <p:txBody>
          <a:bodyPr wrap="none" rtlCol="0">
            <a:spAutoFit/>
          </a:bodyPr>
          <a:lstStyle/>
          <a:p>
            <a:r>
              <a:rPr lang="en-US" sz="2300" dirty="0" smtClean="0"/>
              <a:t>18</a:t>
            </a:r>
          </a:p>
          <a:p>
            <a:r>
              <a:rPr lang="en-US" sz="2300" dirty="0" smtClean="0"/>
              <a:t>13</a:t>
            </a:r>
          </a:p>
          <a:p>
            <a:r>
              <a:rPr lang="en-US" sz="2300" dirty="0" smtClean="0"/>
              <a:t>14</a:t>
            </a:r>
          </a:p>
          <a:p>
            <a:r>
              <a:rPr lang="en-US" sz="2300" dirty="0" smtClean="0"/>
              <a:t>48</a:t>
            </a:r>
            <a:endParaRPr lang="en-US" sz="2300" dirty="0"/>
          </a:p>
        </p:txBody>
      </p:sp>
      <p:sp>
        <p:nvSpPr>
          <p:cNvPr id="16" name="Double Bracket 15"/>
          <p:cNvSpPr/>
          <p:nvPr/>
        </p:nvSpPr>
        <p:spPr>
          <a:xfrm>
            <a:off x="3824858" y="1938157"/>
            <a:ext cx="512743" cy="1508105"/>
          </a:xfrm>
          <a:prstGeom prst="bracketPair">
            <a:avLst/>
          </a:prstGeom>
          <a:ln/>
        </p:spPr>
        <p:style>
          <a:lnRef idx="2">
            <a:schemeClr val="accent1"/>
          </a:lnRef>
          <a:fillRef idx="0">
            <a:schemeClr val="accent1"/>
          </a:fillRef>
          <a:effectRef idx="1">
            <a:schemeClr val="accent1"/>
          </a:effectRef>
          <a:fontRef idx="minor">
            <a:schemeClr val="tx1"/>
          </a:fontRef>
        </p:style>
        <p:txBody>
          <a:bodyPr/>
          <a:lstStyle/>
          <a:p>
            <a:endParaRPr lang="en-US"/>
          </a:p>
        </p:txBody>
      </p:sp>
    </p:spTree>
    <p:extLst>
      <p:ext uri="{BB962C8B-B14F-4D97-AF65-F5344CB8AC3E}">
        <p14:creationId xmlns:p14="http://schemas.microsoft.com/office/powerpoint/2010/main" val="19264010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5" grpId="0"/>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graphicFrame>
        <p:nvGraphicFramePr>
          <p:cNvPr id="5" name="Object 4"/>
          <p:cNvGraphicFramePr>
            <a:graphicFrameLocks noChangeAspect="1"/>
          </p:cNvGraphicFramePr>
          <p:nvPr>
            <p:extLst>
              <p:ext uri="{D42A27DB-BD31-4B8C-83A1-F6EECF244321}">
                <p14:modId xmlns:p14="http://schemas.microsoft.com/office/powerpoint/2010/main" val="1173077669"/>
              </p:ext>
            </p:extLst>
          </p:nvPr>
        </p:nvGraphicFramePr>
        <p:xfrm>
          <a:off x="319088" y="3878263"/>
          <a:ext cx="7021512" cy="2841625"/>
        </p:xfrm>
        <a:graphic>
          <a:graphicData uri="http://schemas.openxmlformats.org/presentationml/2006/ole">
            <mc:AlternateContent xmlns:mc="http://schemas.openxmlformats.org/markup-compatibility/2006">
              <mc:Choice xmlns:v="urn:schemas-microsoft-com:vml" Requires="v">
                <p:oleObj spid="_x0000_s48187" name="Equation" r:id="rId4" imgW="3454400" imgH="1397000" progId="Equation.3">
                  <p:embed/>
                </p:oleObj>
              </mc:Choice>
              <mc:Fallback>
                <p:oleObj name="Equation" r:id="rId4" imgW="3454400" imgH="1397000" progId="Equation.3">
                  <p:embed/>
                  <p:pic>
                    <p:nvPicPr>
                      <p:cNvPr id="0" name=""/>
                      <p:cNvPicPr/>
                      <p:nvPr/>
                    </p:nvPicPr>
                    <p:blipFill>
                      <a:blip r:embed="rId5"/>
                      <a:stretch>
                        <a:fillRect/>
                      </a:stretch>
                    </p:blipFill>
                    <p:spPr>
                      <a:xfrm>
                        <a:off x="319088" y="3878263"/>
                        <a:ext cx="7021512" cy="2841625"/>
                      </a:xfrm>
                      <a:prstGeom prst="rect">
                        <a:avLst/>
                      </a:prstGeom>
                    </p:spPr>
                  </p:pic>
                </p:oleObj>
              </mc:Fallback>
            </mc:AlternateContent>
          </a:graphicData>
        </a:graphic>
      </p:graphicFrame>
      <p:sp>
        <p:nvSpPr>
          <p:cNvPr id="6" name="Content Placeholder 2"/>
          <p:cNvSpPr txBox="1">
            <a:spLocks/>
          </p:cNvSpPr>
          <p:nvPr/>
        </p:nvSpPr>
        <p:spPr>
          <a:xfrm>
            <a:off x="5124824" y="1755402"/>
            <a:ext cx="4260734" cy="212053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K(x,y) = full kernel</a:t>
            </a:r>
          </a:p>
          <a:p>
            <a:r>
              <a:rPr lang="en-US" dirty="0"/>
              <a:t>P(x,y) = growth/survival 		     kernel</a:t>
            </a:r>
          </a:p>
          <a:p>
            <a:r>
              <a:rPr lang="en-US" dirty="0"/>
              <a:t>F(x,y) = fecundity kernel</a:t>
            </a:r>
          </a:p>
          <a:p>
            <a:endParaRPr lang="en-US" dirty="0"/>
          </a:p>
          <a:p>
            <a:endParaRPr lang="en-US" dirty="0"/>
          </a:p>
          <a:p>
            <a:endParaRPr lang="en-US" dirty="0"/>
          </a:p>
        </p:txBody>
      </p:sp>
      <p:sp>
        <p:nvSpPr>
          <p:cNvPr id="7" name="Content Placeholder 2"/>
          <p:cNvSpPr txBox="1">
            <a:spLocks/>
          </p:cNvSpPr>
          <p:nvPr/>
        </p:nvSpPr>
        <p:spPr>
          <a:xfrm>
            <a:off x="322729" y="1510174"/>
            <a:ext cx="4802095" cy="248366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t = time </a:t>
            </a:r>
          </a:p>
          <a:p>
            <a:r>
              <a:rPr lang="en-US" dirty="0"/>
              <a:t>x = size at t</a:t>
            </a:r>
          </a:p>
          <a:p>
            <a:r>
              <a:rPr lang="en-US" dirty="0"/>
              <a:t>y = size at t+1</a:t>
            </a:r>
          </a:p>
          <a:p>
            <a:r>
              <a:rPr lang="en-US" dirty="0"/>
              <a:t>n</a:t>
            </a:r>
            <a:r>
              <a:rPr lang="en-US" baseline="-25000" dirty="0"/>
              <a:t>t</a:t>
            </a:r>
            <a:r>
              <a:rPr lang="en-US" dirty="0"/>
              <a:t>(x) = size distribution at t</a:t>
            </a:r>
          </a:p>
          <a:p>
            <a:r>
              <a:rPr lang="en-US" dirty="0"/>
              <a:t>n</a:t>
            </a:r>
            <a:r>
              <a:rPr lang="en-US" baseline="-25000" dirty="0"/>
              <a:t>t+1</a:t>
            </a:r>
            <a:r>
              <a:rPr lang="en-US" dirty="0"/>
              <a:t>(y) = size distribution at t+1</a:t>
            </a:r>
          </a:p>
          <a:p>
            <a:endParaRPr lang="en-US" dirty="0"/>
          </a:p>
          <a:p>
            <a:pPr marL="0" indent="0">
              <a:buFont typeface="Arial" pitchFamily="34" charset="0"/>
              <a:buNone/>
            </a:pPr>
            <a:endParaRPr lang="en-US" dirty="0"/>
          </a:p>
          <a:p>
            <a:endParaRPr lang="en-US" dirty="0"/>
          </a:p>
          <a:p>
            <a:endParaRPr lang="en-US" dirty="0"/>
          </a:p>
        </p:txBody>
      </p:sp>
    </p:spTree>
    <p:extLst>
      <p:ext uri="{BB962C8B-B14F-4D97-AF65-F5344CB8AC3E}">
        <p14:creationId xmlns:p14="http://schemas.microsoft.com/office/powerpoint/2010/main" val="4769931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graphicFrame>
        <p:nvGraphicFramePr>
          <p:cNvPr id="5" name="Object 4"/>
          <p:cNvGraphicFramePr>
            <a:graphicFrameLocks noChangeAspect="1"/>
          </p:cNvGraphicFramePr>
          <p:nvPr>
            <p:extLst>
              <p:ext uri="{D42A27DB-BD31-4B8C-83A1-F6EECF244321}">
                <p14:modId xmlns:p14="http://schemas.microsoft.com/office/powerpoint/2010/main" val="1313251333"/>
              </p:ext>
            </p:extLst>
          </p:nvPr>
        </p:nvGraphicFramePr>
        <p:xfrm>
          <a:off x="206375" y="3836988"/>
          <a:ext cx="8801100" cy="3122612"/>
        </p:xfrm>
        <a:graphic>
          <a:graphicData uri="http://schemas.openxmlformats.org/presentationml/2006/ole">
            <mc:AlternateContent xmlns:mc="http://schemas.openxmlformats.org/markup-compatibility/2006">
              <mc:Choice xmlns:v="urn:schemas-microsoft-com:vml" Requires="v">
                <p:oleObj spid="_x0000_s49211" name="Equation" r:id="rId4" imgW="4330700" imgH="1536700" progId="Equation.3">
                  <p:embed/>
                </p:oleObj>
              </mc:Choice>
              <mc:Fallback>
                <p:oleObj name="Equation" r:id="rId4" imgW="4330700" imgH="1536700" progId="Equation.3">
                  <p:embed/>
                  <p:pic>
                    <p:nvPicPr>
                      <p:cNvPr id="0" name=""/>
                      <p:cNvPicPr/>
                      <p:nvPr/>
                    </p:nvPicPr>
                    <p:blipFill>
                      <a:blip r:embed="rId5"/>
                      <a:stretch>
                        <a:fillRect/>
                      </a:stretch>
                    </p:blipFill>
                    <p:spPr>
                      <a:xfrm>
                        <a:off x="206375" y="3836988"/>
                        <a:ext cx="8801100" cy="3122612"/>
                      </a:xfrm>
                      <a:prstGeom prst="rect">
                        <a:avLst/>
                      </a:prstGeom>
                    </p:spPr>
                  </p:pic>
                </p:oleObj>
              </mc:Fallback>
            </mc:AlternateContent>
          </a:graphicData>
        </a:graphic>
      </p:graphicFrame>
      <p:sp>
        <p:nvSpPr>
          <p:cNvPr id="6" name="Content Placeholder 2"/>
          <p:cNvSpPr txBox="1">
            <a:spLocks/>
          </p:cNvSpPr>
          <p:nvPr/>
        </p:nvSpPr>
        <p:spPr>
          <a:xfrm>
            <a:off x="5124824" y="1755402"/>
            <a:ext cx="4260734" cy="212053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K(x,y) = full kernel</a:t>
            </a:r>
          </a:p>
          <a:p>
            <a:r>
              <a:rPr lang="en-US" dirty="0"/>
              <a:t>P(x,y) = growth/survival 		     kernel</a:t>
            </a:r>
          </a:p>
          <a:p>
            <a:r>
              <a:rPr lang="en-US" dirty="0"/>
              <a:t>F(x,y) = fecundity kernel</a:t>
            </a:r>
          </a:p>
          <a:p>
            <a:endParaRPr lang="en-US" dirty="0"/>
          </a:p>
          <a:p>
            <a:endParaRPr lang="en-US" dirty="0"/>
          </a:p>
          <a:p>
            <a:endParaRPr lang="en-US" dirty="0"/>
          </a:p>
        </p:txBody>
      </p:sp>
      <p:sp>
        <p:nvSpPr>
          <p:cNvPr id="7" name="Content Placeholder 2"/>
          <p:cNvSpPr txBox="1">
            <a:spLocks/>
          </p:cNvSpPr>
          <p:nvPr/>
        </p:nvSpPr>
        <p:spPr>
          <a:xfrm>
            <a:off x="322729" y="1510174"/>
            <a:ext cx="4802095" cy="248366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t = time </a:t>
            </a:r>
          </a:p>
          <a:p>
            <a:r>
              <a:rPr lang="en-US" dirty="0"/>
              <a:t>x = size at t</a:t>
            </a:r>
          </a:p>
          <a:p>
            <a:r>
              <a:rPr lang="en-US" dirty="0"/>
              <a:t>y = size at t+1</a:t>
            </a:r>
          </a:p>
          <a:p>
            <a:r>
              <a:rPr lang="en-US" dirty="0"/>
              <a:t>n</a:t>
            </a:r>
            <a:r>
              <a:rPr lang="en-US" baseline="-25000" dirty="0"/>
              <a:t>t</a:t>
            </a:r>
            <a:r>
              <a:rPr lang="en-US" dirty="0"/>
              <a:t>(x) = size distribution at t</a:t>
            </a:r>
          </a:p>
          <a:p>
            <a:r>
              <a:rPr lang="en-US" dirty="0"/>
              <a:t>n</a:t>
            </a:r>
            <a:r>
              <a:rPr lang="en-US" baseline="-25000" dirty="0"/>
              <a:t>t+1</a:t>
            </a:r>
            <a:r>
              <a:rPr lang="en-US" dirty="0"/>
              <a:t>(y) = size distribution at t+1</a:t>
            </a:r>
          </a:p>
          <a:p>
            <a:endParaRPr lang="en-US" dirty="0"/>
          </a:p>
          <a:p>
            <a:pPr marL="0" indent="0">
              <a:buFont typeface="Arial" pitchFamily="34" charset="0"/>
              <a:buNone/>
            </a:pPr>
            <a:endParaRPr lang="en-US" dirty="0"/>
          </a:p>
          <a:p>
            <a:endParaRPr lang="en-US" dirty="0"/>
          </a:p>
          <a:p>
            <a:endParaRPr lang="en-US" dirty="0"/>
          </a:p>
        </p:txBody>
      </p:sp>
    </p:spTree>
    <p:extLst>
      <p:ext uri="{BB962C8B-B14F-4D97-AF65-F5344CB8AC3E}">
        <p14:creationId xmlns:p14="http://schemas.microsoft.com/office/powerpoint/2010/main" val="223849946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Life History</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5901493"/>
              </p:ext>
            </p:extLst>
          </p:nvPr>
        </p:nvGraphicFramePr>
        <p:xfrm>
          <a:off x="906463" y="1411288"/>
          <a:ext cx="6832600" cy="830262"/>
        </p:xfrm>
        <a:graphic>
          <a:graphicData uri="http://schemas.openxmlformats.org/presentationml/2006/ole">
            <mc:AlternateContent xmlns:mc="http://schemas.openxmlformats.org/markup-compatibility/2006">
              <mc:Choice xmlns:v="urn:schemas-microsoft-com:vml" Requires="v">
                <p:oleObj spid="_x0000_s50235" name="Equation" r:id="rId4" imgW="2692400" imgH="292100" progId="Equation.3">
                  <p:embed/>
                </p:oleObj>
              </mc:Choice>
              <mc:Fallback>
                <p:oleObj name="Equation" r:id="rId4" imgW="2692400" imgH="292100" progId="Equation.3">
                  <p:embed/>
                  <p:pic>
                    <p:nvPicPr>
                      <p:cNvPr id="0" name=""/>
                      <p:cNvPicPr>
                        <a:picLocks noChangeAspect="1" noChangeArrowheads="1"/>
                      </p:cNvPicPr>
                      <p:nvPr/>
                    </p:nvPicPr>
                    <p:blipFill>
                      <a:blip r:embed="rId5"/>
                      <a:srcRect/>
                      <a:stretch>
                        <a:fillRect/>
                      </a:stretch>
                    </p:blipFill>
                    <p:spPr bwMode="auto">
                      <a:xfrm>
                        <a:off x="906463" y="1411288"/>
                        <a:ext cx="6832600" cy="830262"/>
                      </a:xfrm>
                      <a:prstGeom prst="rect">
                        <a:avLst/>
                      </a:prstGeom>
                      <a:noFill/>
                    </p:spPr>
                  </p:pic>
                </p:oleObj>
              </mc:Fallback>
            </mc:AlternateContent>
          </a:graphicData>
        </a:graphic>
      </p:graphicFrame>
      <p:sp>
        <p:nvSpPr>
          <p:cNvPr id="5" name="TextBox 4"/>
          <p:cNvSpPr txBox="1"/>
          <p:nvPr/>
        </p:nvSpPr>
        <p:spPr>
          <a:xfrm>
            <a:off x="401080" y="2307386"/>
            <a:ext cx="8531352" cy="2677656"/>
          </a:xfrm>
          <a:prstGeom prst="rect">
            <a:avLst/>
          </a:prstGeom>
          <a:noFill/>
        </p:spPr>
        <p:txBody>
          <a:bodyPr wrap="square" rtlCol="0">
            <a:spAutoFit/>
          </a:bodyPr>
          <a:lstStyle/>
          <a:p>
            <a:r>
              <a:rPr lang="en-US" sz="2400" dirty="0"/>
              <a:t>Example 1: Long-lived perennial </a:t>
            </a:r>
            <a:r>
              <a:rPr lang="en-US" sz="2400" dirty="0" smtClean="0"/>
              <a:t>plant</a:t>
            </a:r>
          </a:p>
          <a:p>
            <a:endParaRPr lang="en-US" sz="2400" dirty="0" smtClean="0"/>
          </a:p>
          <a:p>
            <a:r>
              <a:rPr lang="en-US" sz="2400" dirty="0" smtClean="0">
                <a:solidFill>
                  <a:schemeClr val="tx1">
                    <a:lumMod val="50000"/>
                    <a:lumOff val="50000"/>
                  </a:schemeClr>
                </a:solidFill>
              </a:rPr>
              <a:t>P(x,y) 	= (survival probability at size x) * (growth from x to y)</a:t>
            </a:r>
          </a:p>
          <a:p>
            <a:r>
              <a:rPr lang="en-US" sz="2400" dirty="0" smtClean="0">
                <a:solidFill>
                  <a:schemeClr val="tx1">
                    <a:lumMod val="50000"/>
                    <a:lumOff val="50000"/>
                  </a:schemeClr>
                </a:solidFill>
              </a:rPr>
              <a:t>          	= s(x) * g(x,y)</a:t>
            </a:r>
          </a:p>
          <a:p>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a:solidFill>
                <a:schemeClr val="tx1">
                  <a:lumMod val="50000"/>
                  <a:lumOff val="50000"/>
                </a:schemeClr>
              </a:solidFill>
            </a:endParaRPr>
          </a:p>
        </p:txBody>
      </p:sp>
    </p:spTree>
    <p:extLst>
      <p:ext uri="{BB962C8B-B14F-4D97-AF65-F5344CB8AC3E}">
        <p14:creationId xmlns:p14="http://schemas.microsoft.com/office/powerpoint/2010/main" val="20394323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Life History</a:t>
            </a:r>
          </a:p>
        </p:txBody>
      </p:sp>
      <p:graphicFrame>
        <p:nvGraphicFramePr>
          <p:cNvPr id="4" name="Object 3"/>
          <p:cNvGraphicFramePr>
            <a:graphicFrameLocks noChangeAspect="1"/>
          </p:cNvGraphicFramePr>
          <p:nvPr>
            <p:extLst>
              <p:ext uri="{D42A27DB-BD31-4B8C-83A1-F6EECF244321}">
                <p14:modId xmlns:p14="http://schemas.microsoft.com/office/powerpoint/2010/main" val="2570875062"/>
              </p:ext>
            </p:extLst>
          </p:nvPr>
        </p:nvGraphicFramePr>
        <p:xfrm>
          <a:off x="906463" y="1410545"/>
          <a:ext cx="6833066" cy="831699"/>
        </p:xfrm>
        <a:graphic>
          <a:graphicData uri="http://schemas.openxmlformats.org/presentationml/2006/ole">
            <mc:AlternateContent xmlns:mc="http://schemas.openxmlformats.org/markup-compatibility/2006">
              <mc:Choice xmlns:v="urn:schemas-microsoft-com:vml" Requires="v">
                <p:oleObj spid="_x0000_s51259" name="Equation" r:id="rId4" imgW="2692400" imgH="292100" progId="Equation.3">
                  <p:embed/>
                </p:oleObj>
              </mc:Choice>
              <mc:Fallback>
                <p:oleObj name="Equation" r:id="rId4" imgW="2692400" imgH="292100" progId="Equation.3">
                  <p:embed/>
                  <p:pic>
                    <p:nvPicPr>
                      <p:cNvPr id="0" name=""/>
                      <p:cNvPicPr>
                        <a:picLocks noChangeAspect="1" noChangeArrowheads="1"/>
                      </p:cNvPicPr>
                      <p:nvPr/>
                    </p:nvPicPr>
                    <p:blipFill>
                      <a:blip r:embed="rId5"/>
                      <a:srcRect/>
                      <a:stretch>
                        <a:fillRect/>
                      </a:stretch>
                    </p:blipFill>
                    <p:spPr bwMode="auto">
                      <a:xfrm>
                        <a:off x="906463" y="1410545"/>
                        <a:ext cx="6833066" cy="831699"/>
                      </a:xfrm>
                      <a:prstGeom prst="rect">
                        <a:avLst/>
                      </a:prstGeom>
                      <a:noFill/>
                    </p:spPr>
                  </p:pic>
                </p:oleObj>
              </mc:Fallback>
            </mc:AlternateContent>
          </a:graphicData>
        </a:graphic>
      </p:graphicFrame>
      <p:sp>
        <p:nvSpPr>
          <p:cNvPr id="5" name="TextBox 4"/>
          <p:cNvSpPr txBox="1"/>
          <p:nvPr/>
        </p:nvSpPr>
        <p:spPr>
          <a:xfrm>
            <a:off x="401080" y="2307386"/>
            <a:ext cx="8531352" cy="4893647"/>
          </a:xfrm>
          <a:prstGeom prst="rect">
            <a:avLst/>
          </a:prstGeom>
          <a:noFill/>
        </p:spPr>
        <p:txBody>
          <a:bodyPr wrap="square" rtlCol="0">
            <a:spAutoFit/>
          </a:bodyPr>
          <a:lstStyle/>
          <a:p>
            <a:r>
              <a:rPr lang="en-US" sz="2400" dirty="0"/>
              <a:t>Example 1: Long-lived perennial </a:t>
            </a:r>
            <a:r>
              <a:rPr lang="en-US" sz="2400" dirty="0" smtClean="0"/>
              <a:t>plant</a:t>
            </a:r>
            <a:endParaRPr lang="en-US" sz="2400" dirty="0"/>
          </a:p>
          <a:p>
            <a:endParaRPr lang="en-US" sz="2400" dirty="0" smtClean="0"/>
          </a:p>
          <a:p>
            <a:r>
              <a:rPr lang="en-US" sz="2400" dirty="0" smtClean="0">
                <a:solidFill>
                  <a:schemeClr val="tx1">
                    <a:lumMod val="50000"/>
                    <a:lumOff val="50000"/>
                  </a:schemeClr>
                </a:solidFill>
              </a:rPr>
              <a:t>P(x,y) 	= (survival probability at size x) * (growth from x to y)</a:t>
            </a:r>
          </a:p>
          <a:p>
            <a:r>
              <a:rPr lang="en-US" sz="2400" dirty="0" smtClean="0">
                <a:solidFill>
                  <a:schemeClr val="tx1">
                    <a:lumMod val="50000"/>
                    <a:lumOff val="50000"/>
                  </a:schemeClr>
                </a:solidFill>
              </a:rPr>
              <a:t>          	= s(x)  * g(x,y)</a:t>
            </a:r>
          </a:p>
          <a:p>
            <a:endParaRPr lang="en-US" sz="2400" dirty="0" smtClean="0">
              <a:solidFill>
                <a:schemeClr val="tx1">
                  <a:lumMod val="50000"/>
                  <a:lumOff val="50000"/>
                </a:schemeClr>
              </a:solidFill>
            </a:endParaRPr>
          </a:p>
          <a:p>
            <a:r>
              <a:rPr lang="en-US" sz="2400" dirty="0" smtClean="0">
                <a:solidFill>
                  <a:schemeClr val="tx1">
                    <a:lumMod val="50000"/>
                    <a:lumOff val="50000"/>
                  </a:schemeClr>
                </a:solidFill>
              </a:rPr>
              <a:t>F(x,y)	=  </a:t>
            </a:r>
            <a:r>
              <a:rPr lang="en-US" sz="2400" dirty="0">
                <a:solidFill>
                  <a:schemeClr val="tx1">
                    <a:lumMod val="50000"/>
                    <a:lumOff val="50000"/>
                  </a:schemeClr>
                </a:solidFill>
              </a:rPr>
              <a:t>(mean # seeds of size x parent) * </a:t>
            </a:r>
          </a:p>
          <a:p>
            <a:r>
              <a:rPr lang="en-US" sz="2400" dirty="0">
                <a:solidFill>
                  <a:schemeClr val="tx1">
                    <a:lumMod val="50000"/>
                    <a:lumOff val="50000"/>
                  </a:schemeClr>
                </a:solidFill>
              </a:rPr>
              <a:t>	    (establishment </a:t>
            </a:r>
            <a:r>
              <a:rPr lang="en-US" sz="2400" dirty="0" smtClean="0">
                <a:solidFill>
                  <a:schemeClr val="tx1">
                    <a:lumMod val="50000"/>
                    <a:lumOff val="50000"/>
                  </a:schemeClr>
                </a:solidFill>
              </a:rPr>
              <a:t>probability</a:t>
            </a:r>
            <a:r>
              <a:rPr lang="en-US" sz="2400" dirty="0">
                <a:solidFill>
                  <a:schemeClr val="tx1">
                    <a:lumMod val="50000"/>
                    <a:lumOff val="50000"/>
                  </a:schemeClr>
                </a:solidFill>
              </a:rPr>
              <a:t>)</a:t>
            </a:r>
          </a:p>
          <a:p>
            <a:r>
              <a:rPr lang="en-US" sz="2400" dirty="0">
                <a:solidFill>
                  <a:schemeClr val="tx1">
                    <a:lumMod val="50000"/>
                    <a:lumOff val="50000"/>
                  </a:schemeClr>
                </a:solidFill>
              </a:rPr>
              <a:t>	    </a:t>
            </a:r>
            <a:r>
              <a:rPr lang="en-US" sz="2400" dirty="0" smtClean="0">
                <a:solidFill>
                  <a:schemeClr val="tx1">
                    <a:lumMod val="50000"/>
                    <a:lumOff val="50000"/>
                  </a:schemeClr>
                </a:solidFill>
              </a:rPr>
              <a:t>(probability of size y offspring from size x parent)</a:t>
            </a:r>
          </a:p>
          <a:p>
            <a:r>
              <a:rPr lang="en-US" sz="2400" dirty="0">
                <a:solidFill>
                  <a:schemeClr val="tx1">
                    <a:lumMod val="50000"/>
                    <a:lumOff val="50000"/>
                  </a:schemeClr>
                </a:solidFill>
              </a:rPr>
              <a:t>	=  f</a:t>
            </a:r>
            <a:r>
              <a:rPr lang="en-US" sz="2400" baseline="-25000" dirty="0">
                <a:solidFill>
                  <a:schemeClr val="tx1">
                    <a:lumMod val="50000"/>
                    <a:lumOff val="50000"/>
                  </a:schemeClr>
                </a:solidFill>
              </a:rPr>
              <a:t>seeds</a:t>
            </a:r>
            <a:r>
              <a:rPr lang="en-US" sz="2400" dirty="0">
                <a:solidFill>
                  <a:schemeClr val="tx1">
                    <a:lumMod val="50000"/>
                    <a:lumOff val="50000"/>
                  </a:schemeClr>
                </a:solidFill>
              </a:rPr>
              <a:t>(x) </a:t>
            </a:r>
            <a:r>
              <a:rPr lang="en-US" sz="2400" dirty="0" smtClean="0">
                <a:solidFill>
                  <a:schemeClr val="tx1">
                    <a:lumMod val="50000"/>
                    <a:lumOff val="50000"/>
                  </a:schemeClr>
                </a:solidFill>
              </a:rPr>
              <a:t>* p</a:t>
            </a:r>
            <a:r>
              <a:rPr lang="en-US" sz="2400" baseline="-25000" dirty="0" smtClean="0">
                <a:solidFill>
                  <a:schemeClr val="tx1">
                    <a:lumMod val="50000"/>
                    <a:lumOff val="50000"/>
                  </a:schemeClr>
                </a:solidFill>
              </a:rPr>
              <a:t>estab</a:t>
            </a:r>
            <a:r>
              <a:rPr lang="en-US" sz="2400" dirty="0">
                <a:solidFill>
                  <a:schemeClr val="tx1">
                    <a:lumMod val="50000"/>
                    <a:lumOff val="50000"/>
                  </a:schemeClr>
                </a:solidFill>
              </a:rPr>
              <a:t>*f</a:t>
            </a:r>
            <a:r>
              <a:rPr lang="en-US" sz="2400" baseline="-25000" dirty="0">
                <a:solidFill>
                  <a:schemeClr val="tx1">
                    <a:lumMod val="50000"/>
                    <a:lumOff val="50000"/>
                  </a:schemeClr>
                </a:solidFill>
              </a:rPr>
              <a:t>recruit</a:t>
            </a:r>
            <a:r>
              <a:rPr lang="en-US" sz="2400" dirty="0">
                <a:solidFill>
                  <a:schemeClr val="tx1">
                    <a:lumMod val="50000"/>
                    <a:lumOff val="50000"/>
                  </a:schemeClr>
                </a:solidFill>
              </a:rPr>
              <a:t>(y)</a:t>
            </a:r>
          </a:p>
          <a:p>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a:solidFill>
                <a:schemeClr val="tx1">
                  <a:lumMod val="50000"/>
                  <a:lumOff val="50000"/>
                </a:schemeClr>
              </a:solidFill>
            </a:endParaRPr>
          </a:p>
        </p:txBody>
      </p:sp>
    </p:spTree>
    <p:extLst>
      <p:ext uri="{BB962C8B-B14F-4D97-AF65-F5344CB8AC3E}">
        <p14:creationId xmlns:p14="http://schemas.microsoft.com/office/powerpoint/2010/main" val="12351563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IPMs</a:t>
            </a:r>
            <a:endParaRPr lang="en-US" dirty="0"/>
          </a:p>
        </p:txBody>
      </p:sp>
      <p:sp>
        <p:nvSpPr>
          <p:cNvPr id="3" name="Content Placeholder 2"/>
          <p:cNvSpPr>
            <a:spLocks noGrp="1"/>
          </p:cNvSpPr>
          <p:nvPr>
            <p:ph idx="1"/>
          </p:nvPr>
        </p:nvSpPr>
        <p:spPr/>
        <p:txBody>
          <a:bodyPr>
            <a:noAutofit/>
          </a:bodyPr>
          <a:lstStyle/>
          <a:p>
            <a:pPr marL="0" indent="0">
              <a:buNone/>
            </a:pPr>
            <a:r>
              <a:rPr lang="en-US" sz="2800" u="sng" dirty="0">
                <a:solidFill>
                  <a:srgbClr val="2B2CB6"/>
                </a:solidFill>
              </a:rPr>
              <a:t>Process-based demography:</a:t>
            </a:r>
            <a:endParaRPr lang="en-US" sz="2800" dirty="0">
              <a:solidFill>
                <a:srgbClr val="2B2CB6"/>
              </a:solidFill>
            </a:endParaRPr>
          </a:p>
          <a:p>
            <a:pPr>
              <a:lnSpc>
                <a:spcPct val="150000"/>
              </a:lnSpc>
            </a:pPr>
            <a:r>
              <a:rPr lang="en-US" sz="2800" dirty="0" smtClean="0"/>
              <a:t>Accurate stage </a:t>
            </a:r>
            <a:r>
              <a:rPr lang="en-US" sz="2800" dirty="0"/>
              <a:t>structure</a:t>
            </a:r>
          </a:p>
          <a:p>
            <a:pPr>
              <a:lnSpc>
                <a:spcPct val="150000"/>
              </a:lnSpc>
            </a:pPr>
            <a:r>
              <a:rPr lang="en-US" sz="2800" dirty="0"/>
              <a:t>Decompose life history to desired level of detail</a:t>
            </a:r>
          </a:p>
          <a:p>
            <a:pPr>
              <a:lnSpc>
                <a:spcPct val="150000"/>
              </a:lnSpc>
            </a:pPr>
            <a:r>
              <a:rPr lang="en-US" sz="2800" dirty="0"/>
              <a:t>Link vital rates to </a:t>
            </a:r>
            <a:r>
              <a:rPr lang="en-US" sz="2800" dirty="0" smtClean="0"/>
              <a:t>covariates</a:t>
            </a:r>
            <a:endParaRPr lang="en-US" sz="2800" dirty="0"/>
          </a:p>
          <a:p>
            <a:pPr>
              <a:lnSpc>
                <a:spcPct val="150000"/>
              </a:lnSpc>
            </a:pPr>
            <a:r>
              <a:rPr lang="en-US" sz="2800" dirty="0"/>
              <a:t>H</a:t>
            </a:r>
            <a:r>
              <a:rPr lang="en-US" sz="2800" dirty="0" smtClean="0"/>
              <a:t>eterogeneity among individuals</a:t>
            </a:r>
            <a:endParaRPr lang="en-US" sz="2800" dirty="0"/>
          </a:p>
          <a:p>
            <a:endParaRPr lang="en-US" sz="2800" dirty="0"/>
          </a:p>
        </p:txBody>
      </p:sp>
      <p:sp>
        <p:nvSpPr>
          <p:cNvPr id="4" name="TextBox 3"/>
          <p:cNvSpPr txBox="1"/>
          <p:nvPr/>
        </p:nvSpPr>
        <p:spPr>
          <a:xfrm>
            <a:off x="-1237956" y="1138535"/>
            <a:ext cx="1069987" cy="923330"/>
          </a:xfrm>
          <a:prstGeom prst="rect">
            <a:avLst/>
          </a:prstGeom>
          <a:noFill/>
        </p:spPr>
        <p:txBody>
          <a:bodyPr wrap="none" rtlCol="0">
            <a:spAutoFit/>
          </a:bodyPr>
          <a:lstStyle/>
          <a:p>
            <a:r>
              <a:rPr lang="en-US"/>
              <a:t>Expand, </a:t>
            </a:r>
          </a:p>
          <a:p>
            <a:r>
              <a:rPr lang="en-US"/>
              <a:t>with </a:t>
            </a:r>
          </a:p>
          <a:p>
            <a:r>
              <a:rPr lang="en-US"/>
              <a:t>graphics</a:t>
            </a:r>
          </a:p>
        </p:txBody>
      </p:sp>
    </p:spTree>
    <p:extLst>
      <p:ext uri="{BB962C8B-B14F-4D97-AF65-F5344CB8AC3E}">
        <p14:creationId xmlns:p14="http://schemas.microsoft.com/office/powerpoint/2010/main" val="5355572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Life History</a:t>
            </a:r>
          </a:p>
        </p:txBody>
      </p:sp>
      <p:sp>
        <p:nvSpPr>
          <p:cNvPr id="3" name="Content Placeholder 2"/>
          <p:cNvSpPr>
            <a:spLocks noGrp="1"/>
          </p:cNvSpPr>
          <p:nvPr>
            <p:ph sz="quarter" idx="1"/>
          </p:nvPr>
        </p:nvSpPr>
        <p:spPr/>
        <p:txBody>
          <a:bodyPr/>
          <a:lstStyle/>
          <a:p>
            <a:pPr>
              <a:buNone/>
            </a:pPr>
            <a:r>
              <a:rPr lang="en-US" dirty="0" smtClean="0"/>
              <a:t>	</a:t>
            </a:r>
          </a:p>
          <a:p>
            <a:pPr lvl="1"/>
            <a:endParaRPr lang="en-US" dirty="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52005707"/>
              </p:ext>
            </p:extLst>
          </p:nvPr>
        </p:nvGraphicFramePr>
        <p:xfrm>
          <a:off x="906463" y="1410545"/>
          <a:ext cx="6833066" cy="831699"/>
        </p:xfrm>
        <a:graphic>
          <a:graphicData uri="http://schemas.openxmlformats.org/presentationml/2006/ole">
            <mc:AlternateContent xmlns:mc="http://schemas.openxmlformats.org/markup-compatibility/2006">
              <mc:Choice xmlns:v="urn:schemas-microsoft-com:vml" Requires="v">
                <p:oleObj spid="_x0000_s52283" name="Equation" r:id="rId4" imgW="2692400" imgH="292100" progId="Equation.3">
                  <p:embed/>
                </p:oleObj>
              </mc:Choice>
              <mc:Fallback>
                <p:oleObj name="Equation" r:id="rId4" imgW="2692400" imgH="292100" progId="Equation.3">
                  <p:embed/>
                  <p:pic>
                    <p:nvPicPr>
                      <p:cNvPr id="0" name=""/>
                      <p:cNvPicPr>
                        <a:picLocks noChangeAspect="1" noChangeArrowheads="1"/>
                      </p:cNvPicPr>
                      <p:nvPr/>
                    </p:nvPicPr>
                    <p:blipFill>
                      <a:blip r:embed="rId5"/>
                      <a:srcRect/>
                      <a:stretch>
                        <a:fillRect/>
                      </a:stretch>
                    </p:blipFill>
                    <p:spPr bwMode="auto">
                      <a:xfrm>
                        <a:off x="906463" y="1410545"/>
                        <a:ext cx="6833066" cy="831699"/>
                      </a:xfrm>
                      <a:prstGeom prst="rect">
                        <a:avLst/>
                      </a:prstGeom>
                      <a:noFill/>
                    </p:spPr>
                  </p:pic>
                </p:oleObj>
              </mc:Fallback>
            </mc:AlternateContent>
          </a:graphicData>
        </a:graphic>
      </p:graphicFrame>
      <p:sp>
        <p:nvSpPr>
          <p:cNvPr id="5" name="TextBox 4"/>
          <p:cNvSpPr txBox="1"/>
          <p:nvPr/>
        </p:nvSpPr>
        <p:spPr>
          <a:xfrm>
            <a:off x="401080" y="2307386"/>
            <a:ext cx="8531352" cy="4524315"/>
          </a:xfrm>
          <a:prstGeom prst="rect">
            <a:avLst/>
          </a:prstGeom>
          <a:noFill/>
        </p:spPr>
        <p:txBody>
          <a:bodyPr wrap="square" rtlCol="0">
            <a:spAutoFit/>
          </a:bodyPr>
          <a:lstStyle/>
          <a:p>
            <a:r>
              <a:rPr lang="en-US" sz="2400" dirty="0"/>
              <a:t>Example 1: Long-lived perennial </a:t>
            </a:r>
            <a:r>
              <a:rPr lang="en-US" sz="2400" dirty="0" smtClean="0"/>
              <a:t>plant</a:t>
            </a:r>
            <a:endParaRPr lang="en-US" sz="2400" dirty="0"/>
          </a:p>
          <a:p>
            <a:endParaRPr lang="en-US" sz="2400" dirty="0" smtClean="0"/>
          </a:p>
          <a:p>
            <a:r>
              <a:rPr lang="en-US" sz="2400" dirty="0" smtClean="0">
                <a:solidFill>
                  <a:schemeClr val="tx1">
                    <a:lumMod val="50000"/>
                    <a:lumOff val="50000"/>
                  </a:schemeClr>
                </a:solidFill>
              </a:rPr>
              <a:t>P(x,y) 	= (survival probability at size x) * (growth from x to y)</a:t>
            </a:r>
          </a:p>
          <a:p>
            <a:r>
              <a:rPr lang="en-US" sz="2400" dirty="0" smtClean="0">
                <a:solidFill>
                  <a:schemeClr val="tx1">
                    <a:lumMod val="50000"/>
                    <a:lumOff val="50000"/>
                  </a:schemeClr>
                </a:solidFill>
              </a:rPr>
              <a:t>          	= s(x)  *  g(x,y)</a:t>
            </a:r>
          </a:p>
          <a:p>
            <a:endParaRPr lang="en-US" sz="2400" dirty="0" smtClean="0">
              <a:solidFill>
                <a:schemeClr val="tx1">
                  <a:lumMod val="50000"/>
                  <a:lumOff val="50000"/>
                </a:schemeClr>
              </a:solidFill>
            </a:endParaRPr>
          </a:p>
          <a:p>
            <a:r>
              <a:rPr lang="en-US" sz="2400" dirty="0" smtClean="0">
                <a:solidFill>
                  <a:schemeClr val="tx1">
                    <a:lumMod val="50000"/>
                    <a:lumOff val="50000"/>
                  </a:schemeClr>
                </a:solidFill>
              </a:rPr>
              <a:t>F(x,y)	=  </a:t>
            </a:r>
            <a:r>
              <a:rPr lang="en-US" sz="2400" dirty="0">
                <a:solidFill>
                  <a:schemeClr val="tx1">
                    <a:lumMod val="50000"/>
                    <a:lumOff val="50000"/>
                  </a:schemeClr>
                </a:solidFill>
              </a:rPr>
              <a:t>(mean # seeds of size x parent) * </a:t>
            </a:r>
          </a:p>
          <a:p>
            <a:r>
              <a:rPr lang="en-US" sz="2400" dirty="0" smtClean="0">
                <a:solidFill>
                  <a:schemeClr val="tx1">
                    <a:lumMod val="50000"/>
                    <a:lumOff val="50000"/>
                  </a:schemeClr>
                </a:solidFill>
              </a:rPr>
              <a:t>	    (establishment probability)</a:t>
            </a:r>
          </a:p>
          <a:p>
            <a:r>
              <a:rPr lang="en-US" sz="2400" dirty="0">
                <a:solidFill>
                  <a:schemeClr val="tx1">
                    <a:lumMod val="50000"/>
                    <a:lumOff val="50000"/>
                  </a:schemeClr>
                </a:solidFill>
              </a:rPr>
              <a:t>	    </a:t>
            </a:r>
            <a:r>
              <a:rPr lang="en-US" sz="2400" dirty="0" smtClean="0">
                <a:solidFill>
                  <a:schemeClr val="tx1">
                    <a:lumMod val="50000"/>
                    <a:lumOff val="50000"/>
                  </a:schemeClr>
                </a:solidFill>
              </a:rPr>
              <a:t>(probability of size y offspring from size x parent)</a:t>
            </a:r>
          </a:p>
          <a:p>
            <a:r>
              <a:rPr lang="en-US" sz="2400" dirty="0">
                <a:solidFill>
                  <a:schemeClr val="tx1">
                    <a:lumMod val="50000"/>
                    <a:lumOff val="50000"/>
                  </a:schemeClr>
                </a:solidFill>
              </a:rPr>
              <a:t>	=  f</a:t>
            </a:r>
            <a:r>
              <a:rPr lang="en-US" sz="2400" baseline="-25000" dirty="0">
                <a:solidFill>
                  <a:schemeClr val="tx1">
                    <a:lumMod val="50000"/>
                    <a:lumOff val="50000"/>
                  </a:schemeClr>
                </a:solidFill>
              </a:rPr>
              <a:t>seeds</a:t>
            </a:r>
            <a:r>
              <a:rPr lang="en-US" sz="2400" dirty="0">
                <a:solidFill>
                  <a:schemeClr val="tx1">
                    <a:lumMod val="50000"/>
                    <a:lumOff val="50000"/>
                  </a:schemeClr>
                </a:solidFill>
              </a:rPr>
              <a:t>(x) * p</a:t>
            </a:r>
            <a:r>
              <a:rPr lang="en-US" sz="2400" baseline="-25000" dirty="0">
                <a:solidFill>
                  <a:schemeClr val="tx1">
                    <a:lumMod val="50000"/>
                    <a:lumOff val="50000"/>
                  </a:schemeClr>
                </a:solidFill>
              </a:rPr>
              <a:t>estab </a:t>
            </a:r>
            <a:r>
              <a:rPr lang="en-US" sz="2400" dirty="0" smtClean="0">
                <a:solidFill>
                  <a:schemeClr val="tx1">
                    <a:lumMod val="50000"/>
                    <a:lumOff val="50000"/>
                  </a:schemeClr>
                </a:solidFill>
              </a:rPr>
              <a:t>* </a:t>
            </a:r>
            <a:r>
              <a:rPr lang="en-US" sz="2400" dirty="0">
                <a:solidFill>
                  <a:schemeClr val="tx1">
                    <a:lumMod val="50000"/>
                    <a:lumOff val="50000"/>
                  </a:schemeClr>
                </a:solidFill>
              </a:rPr>
              <a:t>f</a:t>
            </a:r>
            <a:r>
              <a:rPr lang="en-US" sz="2400" baseline="-25000" dirty="0">
                <a:solidFill>
                  <a:schemeClr val="tx1">
                    <a:lumMod val="50000"/>
                    <a:lumOff val="50000"/>
                  </a:schemeClr>
                </a:solidFill>
              </a:rPr>
              <a:t>recruit</a:t>
            </a:r>
            <a:r>
              <a:rPr lang="en-US" sz="2400" dirty="0">
                <a:solidFill>
                  <a:schemeClr val="tx1">
                    <a:lumMod val="50000"/>
                    <a:lumOff val="50000"/>
                  </a:schemeClr>
                </a:solidFill>
              </a:rPr>
              <a:t>(y)</a:t>
            </a:r>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a:solidFill>
                <a:schemeClr val="tx1">
                  <a:lumMod val="50000"/>
                  <a:lumOff val="50000"/>
                </a:schemeClr>
              </a:solidFill>
            </a:endParaRPr>
          </a:p>
        </p:txBody>
      </p:sp>
      <p:sp>
        <p:nvSpPr>
          <p:cNvPr id="8" name="Rounded Rectangle 7"/>
          <p:cNvSpPr/>
          <p:nvPr/>
        </p:nvSpPr>
        <p:spPr>
          <a:xfrm>
            <a:off x="2565400" y="3435350"/>
            <a:ext cx="876300" cy="438150"/>
          </a:xfrm>
          <a:prstGeom prst="roundRect">
            <a:avLst/>
          </a:prstGeom>
          <a:noFill/>
          <a:ln w="38100">
            <a:solidFill>
              <a:srgbClr val="2B2CB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solidFill>
                <a:srgbClr val="2B2CB6"/>
              </a:solidFill>
            </a:endParaRPr>
          </a:p>
        </p:txBody>
      </p:sp>
      <p:sp>
        <p:nvSpPr>
          <p:cNvPr id="10" name="Rounded Rectangle 9"/>
          <p:cNvSpPr/>
          <p:nvPr/>
        </p:nvSpPr>
        <p:spPr>
          <a:xfrm>
            <a:off x="3924300" y="5270500"/>
            <a:ext cx="1333500" cy="495300"/>
          </a:xfrm>
          <a:prstGeom prst="roundRect">
            <a:avLst/>
          </a:prstGeom>
          <a:noFill/>
          <a:ln w="38100">
            <a:solidFill>
              <a:srgbClr val="2B2CB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solidFill>
                <a:srgbClr val="2B2CB6"/>
              </a:solidFill>
            </a:endParaRPr>
          </a:p>
        </p:txBody>
      </p:sp>
    </p:spTree>
    <p:extLst>
      <p:ext uri="{BB962C8B-B14F-4D97-AF65-F5344CB8AC3E}">
        <p14:creationId xmlns:p14="http://schemas.microsoft.com/office/powerpoint/2010/main" val="75655979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Life History</a:t>
            </a:r>
          </a:p>
        </p:txBody>
      </p:sp>
      <p:sp>
        <p:nvSpPr>
          <p:cNvPr id="3" name="Content Placeholder 2"/>
          <p:cNvSpPr>
            <a:spLocks noGrp="1"/>
          </p:cNvSpPr>
          <p:nvPr>
            <p:ph sz="quarter" idx="1"/>
          </p:nvPr>
        </p:nvSpPr>
        <p:spPr/>
        <p:txBody>
          <a:bodyPr/>
          <a:lstStyle/>
          <a:p>
            <a:pPr>
              <a:buNone/>
            </a:pPr>
            <a:r>
              <a:rPr lang="en-US" dirty="0" smtClean="0"/>
              <a:t>	</a:t>
            </a:r>
          </a:p>
          <a:p>
            <a:pPr lvl="1"/>
            <a:endParaRPr lang="en-US" dirty="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722587277"/>
              </p:ext>
            </p:extLst>
          </p:nvPr>
        </p:nvGraphicFramePr>
        <p:xfrm>
          <a:off x="906463" y="1410545"/>
          <a:ext cx="6833066" cy="831699"/>
        </p:xfrm>
        <a:graphic>
          <a:graphicData uri="http://schemas.openxmlformats.org/presentationml/2006/ole">
            <mc:AlternateContent xmlns:mc="http://schemas.openxmlformats.org/markup-compatibility/2006">
              <mc:Choice xmlns:v="urn:schemas-microsoft-com:vml" Requires="v">
                <p:oleObj spid="_x0000_s53307" name="Equation" r:id="rId4" imgW="2692400" imgH="292100" progId="Equation.3">
                  <p:embed/>
                </p:oleObj>
              </mc:Choice>
              <mc:Fallback>
                <p:oleObj name="Equation" r:id="rId4" imgW="2692400" imgH="292100" progId="Equation.3">
                  <p:embed/>
                  <p:pic>
                    <p:nvPicPr>
                      <p:cNvPr id="0" name=""/>
                      <p:cNvPicPr>
                        <a:picLocks noChangeAspect="1" noChangeArrowheads="1"/>
                      </p:cNvPicPr>
                      <p:nvPr/>
                    </p:nvPicPr>
                    <p:blipFill>
                      <a:blip r:embed="rId5"/>
                      <a:srcRect/>
                      <a:stretch>
                        <a:fillRect/>
                      </a:stretch>
                    </p:blipFill>
                    <p:spPr bwMode="auto">
                      <a:xfrm>
                        <a:off x="906463" y="1410545"/>
                        <a:ext cx="6833066" cy="831699"/>
                      </a:xfrm>
                      <a:prstGeom prst="rect">
                        <a:avLst/>
                      </a:prstGeom>
                      <a:noFill/>
                    </p:spPr>
                  </p:pic>
                </p:oleObj>
              </mc:Fallback>
            </mc:AlternateContent>
          </a:graphicData>
        </a:graphic>
      </p:graphicFrame>
      <p:sp>
        <p:nvSpPr>
          <p:cNvPr id="5" name="TextBox 4"/>
          <p:cNvSpPr txBox="1"/>
          <p:nvPr/>
        </p:nvSpPr>
        <p:spPr>
          <a:xfrm>
            <a:off x="401080" y="2307386"/>
            <a:ext cx="8531352" cy="4524315"/>
          </a:xfrm>
          <a:prstGeom prst="rect">
            <a:avLst/>
          </a:prstGeom>
          <a:noFill/>
        </p:spPr>
        <p:txBody>
          <a:bodyPr wrap="square" rtlCol="0">
            <a:spAutoFit/>
          </a:bodyPr>
          <a:lstStyle/>
          <a:p>
            <a:r>
              <a:rPr lang="en-US" sz="2400" dirty="0"/>
              <a:t>Example 1: Long-lived perennial </a:t>
            </a:r>
            <a:r>
              <a:rPr lang="en-US" sz="2400" dirty="0" smtClean="0"/>
              <a:t>plant</a:t>
            </a:r>
            <a:endParaRPr lang="en-US" sz="2400" dirty="0"/>
          </a:p>
          <a:p>
            <a:endParaRPr lang="en-US" sz="2400" dirty="0" smtClean="0"/>
          </a:p>
          <a:p>
            <a:r>
              <a:rPr lang="en-US" sz="2400" dirty="0" smtClean="0">
                <a:solidFill>
                  <a:schemeClr val="tx1">
                    <a:lumMod val="50000"/>
                    <a:lumOff val="50000"/>
                  </a:schemeClr>
                </a:solidFill>
              </a:rPr>
              <a:t>P(x,y) 	= (survival probability at size x) * (growth from x to y)</a:t>
            </a:r>
          </a:p>
          <a:p>
            <a:r>
              <a:rPr lang="en-US" sz="2400" dirty="0" smtClean="0">
                <a:solidFill>
                  <a:schemeClr val="tx1">
                    <a:lumMod val="50000"/>
                    <a:lumOff val="50000"/>
                  </a:schemeClr>
                </a:solidFill>
              </a:rPr>
              <a:t>          	= s(x)  *  g(x,y)</a:t>
            </a:r>
          </a:p>
          <a:p>
            <a:endParaRPr lang="en-US" sz="2400" dirty="0" smtClean="0">
              <a:solidFill>
                <a:schemeClr val="tx1">
                  <a:lumMod val="50000"/>
                  <a:lumOff val="50000"/>
                </a:schemeClr>
              </a:solidFill>
            </a:endParaRPr>
          </a:p>
          <a:p>
            <a:r>
              <a:rPr lang="en-US" sz="2400" dirty="0" smtClean="0">
                <a:solidFill>
                  <a:schemeClr val="tx1">
                    <a:lumMod val="50000"/>
                    <a:lumOff val="50000"/>
                  </a:schemeClr>
                </a:solidFill>
              </a:rPr>
              <a:t>F(x,y)	=  </a:t>
            </a:r>
            <a:r>
              <a:rPr lang="en-US" sz="2400" dirty="0">
                <a:solidFill>
                  <a:schemeClr val="tx1">
                    <a:lumMod val="50000"/>
                    <a:lumOff val="50000"/>
                  </a:schemeClr>
                </a:solidFill>
              </a:rPr>
              <a:t>(mean # seeds of size x parent) * </a:t>
            </a:r>
          </a:p>
          <a:p>
            <a:r>
              <a:rPr lang="en-US" sz="2400" dirty="0" smtClean="0">
                <a:solidFill>
                  <a:schemeClr val="tx1">
                    <a:lumMod val="50000"/>
                    <a:lumOff val="50000"/>
                  </a:schemeClr>
                </a:solidFill>
              </a:rPr>
              <a:t>	    (establishment probability)</a:t>
            </a:r>
          </a:p>
          <a:p>
            <a:r>
              <a:rPr lang="en-US" sz="2400" dirty="0">
                <a:solidFill>
                  <a:schemeClr val="tx1">
                    <a:lumMod val="50000"/>
                    <a:lumOff val="50000"/>
                  </a:schemeClr>
                </a:solidFill>
              </a:rPr>
              <a:t>	    </a:t>
            </a:r>
            <a:r>
              <a:rPr lang="en-US" sz="2400" dirty="0" smtClean="0">
                <a:solidFill>
                  <a:schemeClr val="tx1">
                    <a:lumMod val="50000"/>
                    <a:lumOff val="50000"/>
                  </a:schemeClr>
                </a:solidFill>
              </a:rPr>
              <a:t>(probability of size y offspring from size x parent)</a:t>
            </a:r>
          </a:p>
          <a:p>
            <a:r>
              <a:rPr lang="en-US" sz="2400" dirty="0">
                <a:solidFill>
                  <a:schemeClr val="tx1">
                    <a:lumMod val="50000"/>
                    <a:lumOff val="50000"/>
                  </a:schemeClr>
                </a:solidFill>
              </a:rPr>
              <a:t>	=  f</a:t>
            </a:r>
            <a:r>
              <a:rPr lang="en-US" sz="2400" baseline="-25000" dirty="0">
                <a:solidFill>
                  <a:schemeClr val="tx1">
                    <a:lumMod val="50000"/>
                    <a:lumOff val="50000"/>
                  </a:schemeClr>
                </a:solidFill>
              </a:rPr>
              <a:t>seeds</a:t>
            </a:r>
            <a:r>
              <a:rPr lang="en-US" sz="2400" dirty="0">
                <a:solidFill>
                  <a:schemeClr val="tx1">
                    <a:lumMod val="50000"/>
                    <a:lumOff val="50000"/>
                  </a:schemeClr>
                </a:solidFill>
              </a:rPr>
              <a:t>(x) * p</a:t>
            </a:r>
            <a:r>
              <a:rPr lang="en-US" sz="2400" baseline="-25000" dirty="0">
                <a:solidFill>
                  <a:schemeClr val="tx1">
                    <a:lumMod val="50000"/>
                    <a:lumOff val="50000"/>
                  </a:schemeClr>
                </a:solidFill>
              </a:rPr>
              <a:t>estab  </a:t>
            </a:r>
            <a:r>
              <a:rPr lang="en-US" sz="2400" dirty="0">
                <a:solidFill>
                  <a:schemeClr val="tx1">
                    <a:lumMod val="50000"/>
                    <a:lumOff val="50000"/>
                  </a:schemeClr>
                </a:solidFill>
              </a:rPr>
              <a:t>* f</a:t>
            </a:r>
            <a:r>
              <a:rPr lang="en-US" sz="2400" baseline="-25000" dirty="0">
                <a:solidFill>
                  <a:schemeClr val="tx1">
                    <a:lumMod val="50000"/>
                    <a:lumOff val="50000"/>
                  </a:schemeClr>
                </a:solidFill>
              </a:rPr>
              <a:t>recruit</a:t>
            </a:r>
            <a:r>
              <a:rPr lang="en-US" sz="2400" dirty="0">
                <a:solidFill>
                  <a:schemeClr val="tx1">
                    <a:lumMod val="50000"/>
                    <a:lumOff val="50000"/>
                  </a:schemeClr>
                </a:solidFill>
              </a:rPr>
              <a:t>(y)</a:t>
            </a:r>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a:solidFill>
                <a:schemeClr val="tx1">
                  <a:lumMod val="50000"/>
                  <a:lumOff val="50000"/>
                </a:schemeClr>
              </a:solidFill>
            </a:endParaRPr>
          </a:p>
        </p:txBody>
      </p:sp>
      <p:sp>
        <p:nvSpPr>
          <p:cNvPr id="9" name="Rounded Rectangle 8"/>
          <p:cNvSpPr/>
          <p:nvPr/>
        </p:nvSpPr>
        <p:spPr>
          <a:xfrm>
            <a:off x="1600200" y="3479800"/>
            <a:ext cx="647700" cy="3937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endParaRPr>
          </a:p>
        </p:txBody>
      </p:sp>
      <p:sp>
        <p:nvSpPr>
          <p:cNvPr id="13" name="Rounded Rectangle 12"/>
          <p:cNvSpPr/>
          <p:nvPr/>
        </p:nvSpPr>
        <p:spPr>
          <a:xfrm>
            <a:off x="1651000" y="5270500"/>
            <a:ext cx="2082800" cy="4953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endParaRPr>
          </a:p>
        </p:txBody>
      </p:sp>
      <p:sp>
        <p:nvSpPr>
          <p:cNvPr id="8" name="Rounded Rectangle 7"/>
          <p:cNvSpPr/>
          <p:nvPr/>
        </p:nvSpPr>
        <p:spPr>
          <a:xfrm>
            <a:off x="2565400" y="3435350"/>
            <a:ext cx="876300" cy="438150"/>
          </a:xfrm>
          <a:prstGeom prst="roundRect">
            <a:avLst/>
          </a:prstGeom>
          <a:noFill/>
          <a:ln w="38100">
            <a:solidFill>
              <a:srgbClr val="2B2CB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solidFill>
                <a:srgbClr val="2B2CB6"/>
              </a:solidFill>
            </a:endParaRPr>
          </a:p>
        </p:txBody>
      </p:sp>
      <p:sp>
        <p:nvSpPr>
          <p:cNvPr id="10" name="Rounded Rectangle 9"/>
          <p:cNvSpPr/>
          <p:nvPr/>
        </p:nvSpPr>
        <p:spPr>
          <a:xfrm>
            <a:off x="3924300" y="5270500"/>
            <a:ext cx="1333500" cy="495300"/>
          </a:xfrm>
          <a:prstGeom prst="roundRect">
            <a:avLst/>
          </a:prstGeom>
          <a:noFill/>
          <a:ln w="38100">
            <a:solidFill>
              <a:srgbClr val="2B2CB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solidFill>
                <a:srgbClr val="2B2CB6"/>
              </a:solidFill>
            </a:endParaRPr>
          </a:p>
        </p:txBody>
      </p:sp>
    </p:spTree>
    <p:extLst>
      <p:ext uri="{BB962C8B-B14F-4D97-AF65-F5344CB8AC3E}">
        <p14:creationId xmlns:p14="http://schemas.microsoft.com/office/powerpoint/2010/main" val="3619623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Life History</a:t>
            </a:r>
          </a:p>
        </p:txBody>
      </p:sp>
      <p:sp>
        <p:nvSpPr>
          <p:cNvPr id="3" name="Content Placeholder 2"/>
          <p:cNvSpPr>
            <a:spLocks noGrp="1"/>
          </p:cNvSpPr>
          <p:nvPr>
            <p:ph sz="quarter" idx="1"/>
          </p:nvPr>
        </p:nvSpPr>
        <p:spPr/>
        <p:txBody>
          <a:bodyPr/>
          <a:lstStyle/>
          <a:p>
            <a:pPr>
              <a:buNone/>
            </a:pPr>
            <a:r>
              <a:rPr lang="en-US" dirty="0" smtClean="0"/>
              <a:t>	</a:t>
            </a:r>
          </a:p>
          <a:p>
            <a:pPr lvl="1"/>
            <a:endParaRPr lang="en-US" dirty="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29657495"/>
              </p:ext>
            </p:extLst>
          </p:nvPr>
        </p:nvGraphicFramePr>
        <p:xfrm>
          <a:off x="906463" y="1410545"/>
          <a:ext cx="6833066" cy="831699"/>
        </p:xfrm>
        <a:graphic>
          <a:graphicData uri="http://schemas.openxmlformats.org/presentationml/2006/ole">
            <mc:AlternateContent xmlns:mc="http://schemas.openxmlformats.org/markup-compatibility/2006">
              <mc:Choice xmlns:v="urn:schemas-microsoft-com:vml" Requires="v">
                <p:oleObj spid="_x0000_s54331" name="Equation" r:id="rId4" imgW="2692400" imgH="292100" progId="Equation.3">
                  <p:embed/>
                </p:oleObj>
              </mc:Choice>
              <mc:Fallback>
                <p:oleObj name="Equation" r:id="rId4" imgW="2692400" imgH="292100" progId="Equation.3">
                  <p:embed/>
                  <p:pic>
                    <p:nvPicPr>
                      <p:cNvPr id="0" name=""/>
                      <p:cNvPicPr>
                        <a:picLocks noChangeAspect="1" noChangeArrowheads="1"/>
                      </p:cNvPicPr>
                      <p:nvPr/>
                    </p:nvPicPr>
                    <p:blipFill>
                      <a:blip r:embed="rId5"/>
                      <a:srcRect/>
                      <a:stretch>
                        <a:fillRect/>
                      </a:stretch>
                    </p:blipFill>
                    <p:spPr bwMode="auto">
                      <a:xfrm>
                        <a:off x="906463" y="1410545"/>
                        <a:ext cx="6833066" cy="831699"/>
                      </a:xfrm>
                      <a:prstGeom prst="rect">
                        <a:avLst/>
                      </a:prstGeom>
                      <a:noFill/>
                    </p:spPr>
                  </p:pic>
                </p:oleObj>
              </mc:Fallback>
            </mc:AlternateContent>
          </a:graphicData>
        </a:graphic>
      </p:graphicFrame>
      <p:sp>
        <p:nvSpPr>
          <p:cNvPr id="5" name="TextBox 4"/>
          <p:cNvSpPr txBox="1"/>
          <p:nvPr/>
        </p:nvSpPr>
        <p:spPr>
          <a:xfrm>
            <a:off x="401080" y="2307386"/>
            <a:ext cx="8531352" cy="3416320"/>
          </a:xfrm>
          <a:prstGeom prst="rect">
            <a:avLst/>
          </a:prstGeom>
          <a:noFill/>
        </p:spPr>
        <p:txBody>
          <a:bodyPr wrap="square" rtlCol="0">
            <a:spAutoFit/>
          </a:bodyPr>
          <a:lstStyle/>
          <a:p>
            <a:r>
              <a:rPr lang="en-US" sz="2400" dirty="0"/>
              <a:t>Example 2: Monocarpic perennial</a:t>
            </a:r>
            <a:endParaRPr lang="en-US" sz="2400" dirty="0" smtClean="0"/>
          </a:p>
          <a:p>
            <a:endParaRPr lang="en-US" sz="2400" dirty="0" smtClean="0"/>
          </a:p>
          <a:p>
            <a:r>
              <a:rPr lang="en-US" sz="2400" dirty="0" smtClean="0">
                <a:solidFill>
                  <a:schemeClr val="tx1">
                    <a:lumMod val="50000"/>
                    <a:lumOff val="50000"/>
                  </a:schemeClr>
                </a:solidFill>
              </a:rPr>
              <a:t>P(x,y) 	= ([not] flowering probability </a:t>
            </a:r>
            <a:r>
              <a:rPr lang="en-US" sz="2400" dirty="0">
                <a:solidFill>
                  <a:schemeClr val="tx1">
                    <a:lumMod val="50000"/>
                    <a:lumOff val="50000"/>
                  </a:schemeClr>
                </a:solidFill>
              </a:rPr>
              <a:t>of size x parent</a:t>
            </a:r>
            <a:r>
              <a:rPr lang="en-US" sz="2400" dirty="0" smtClean="0">
                <a:solidFill>
                  <a:schemeClr val="tx1">
                    <a:lumMod val="50000"/>
                    <a:lumOff val="50000"/>
                  </a:schemeClr>
                </a:solidFill>
              </a:rPr>
              <a:t>)*</a:t>
            </a:r>
          </a:p>
          <a:p>
            <a:r>
              <a:rPr lang="en-US" sz="2400" dirty="0">
                <a:solidFill>
                  <a:schemeClr val="tx1">
                    <a:lumMod val="50000"/>
                    <a:lumOff val="50000"/>
                  </a:schemeClr>
                </a:solidFill>
              </a:rPr>
              <a:t>	   (survival probability at size x) * </a:t>
            </a:r>
            <a:r>
              <a:rPr lang="en-US" sz="2400" dirty="0" smtClean="0">
                <a:solidFill>
                  <a:schemeClr val="tx1">
                    <a:lumMod val="50000"/>
                    <a:lumOff val="50000"/>
                  </a:schemeClr>
                </a:solidFill>
              </a:rPr>
              <a:t>(growth from x to y)</a:t>
            </a:r>
          </a:p>
          <a:p>
            <a:r>
              <a:rPr lang="en-US" sz="2400" dirty="0" smtClean="0">
                <a:solidFill>
                  <a:schemeClr val="tx1">
                    <a:lumMod val="50000"/>
                    <a:lumOff val="50000"/>
                  </a:schemeClr>
                </a:solidFill>
              </a:rPr>
              <a:t>          	= [1-p</a:t>
            </a:r>
            <a:r>
              <a:rPr lang="en-US" sz="2400" baseline="-25000" dirty="0" smtClean="0">
                <a:solidFill>
                  <a:schemeClr val="tx1">
                    <a:lumMod val="50000"/>
                    <a:lumOff val="50000"/>
                  </a:schemeClr>
                </a:solidFill>
              </a:rPr>
              <a:t>flower</a:t>
            </a:r>
            <a:r>
              <a:rPr lang="en-US" sz="2400" dirty="0">
                <a:solidFill>
                  <a:schemeClr val="tx1">
                    <a:lumMod val="50000"/>
                    <a:lumOff val="50000"/>
                  </a:schemeClr>
                </a:solidFill>
              </a:rPr>
              <a:t>(x)] * s(x) * g(x,y)</a:t>
            </a:r>
          </a:p>
          <a:p>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a:solidFill>
                <a:schemeClr val="tx1">
                  <a:lumMod val="50000"/>
                  <a:lumOff val="50000"/>
                </a:schemeClr>
              </a:solidFill>
            </a:endParaRPr>
          </a:p>
        </p:txBody>
      </p:sp>
    </p:spTree>
    <p:extLst>
      <p:ext uri="{BB962C8B-B14F-4D97-AF65-F5344CB8AC3E}">
        <p14:creationId xmlns:p14="http://schemas.microsoft.com/office/powerpoint/2010/main" val="311872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Life History</a:t>
            </a:r>
          </a:p>
        </p:txBody>
      </p:sp>
      <p:sp>
        <p:nvSpPr>
          <p:cNvPr id="3" name="Content Placeholder 2"/>
          <p:cNvSpPr>
            <a:spLocks noGrp="1"/>
          </p:cNvSpPr>
          <p:nvPr>
            <p:ph sz="quarter" idx="1"/>
          </p:nvPr>
        </p:nvSpPr>
        <p:spPr/>
        <p:txBody>
          <a:bodyPr/>
          <a:lstStyle/>
          <a:p>
            <a:pPr>
              <a:buNone/>
            </a:pPr>
            <a:r>
              <a:rPr lang="en-US" dirty="0" smtClean="0"/>
              <a:t>	</a:t>
            </a:r>
          </a:p>
          <a:p>
            <a:pPr lvl="1"/>
            <a:endParaRPr lang="en-US" dirty="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76687645"/>
              </p:ext>
            </p:extLst>
          </p:nvPr>
        </p:nvGraphicFramePr>
        <p:xfrm>
          <a:off x="906463" y="1410545"/>
          <a:ext cx="6833066" cy="831699"/>
        </p:xfrm>
        <a:graphic>
          <a:graphicData uri="http://schemas.openxmlformats.org/presentationml/2006/ole">
            <mc:AlternateContent xmlns:mc="http://schemas.openxmlformats.org/markup-compatibility/2006">
              <mc:Choice xmlns:v="urn:schemas-microsoft-com:vml" Requires="v">
                <p:oleObj spid="_x0000_s55355" name="Equation" r:id="rId4" imgW="2692400" imgH="292100" progId="Equation.3">
                  <p:embed/>
                </p:oleObj>
              </mc:Choice>
              <mc:Fallback>
                <p:oleObj name="Equation" r:id="rId4" imgW="2692400" imgH="292100" progId="Equation.3">
                  <p:embed/>
                  <p:pic>
                    <p:nvPicPr>
                      <p:cNvPr id="0" name=""/>
                      <p:cNvPicPr>
                        <a:picLocks noChangeAspect="1" noChangeArrowheads="1"/>
                      </p:cNvPicPr>
                      <p:nvPr/>
                    </p:nvPicPr>
                    <p:blipFill>
                      <a:blip r:embed="rId5"/>
                      <a:srcRect/>
                      <a:stretch>
                        <a:fillRect/>
                      </a:stretch>
                    </p:blipFill>
                    <p:spPr bwMode="auto">
                      <a:xfrm>
                        <a:off x="906463" y="1410545"/>
                        <a:ext cx="6833066" cy="831699"/>
                      </a:xfrm>
                      <a:prstGeom prst="rect">
                        <a:avLst/>
                      </a:prstGeom>
                      <a:noFill/>
                    </p:spPr>
                  </p:pic>
                </p:oleObj>
              </mc:Fallback>
            </mc:AlternateContent>
          </a:graphicData>
        </a:graphic>
      </p:graphicFrame>
      <p:sp>
        <p:nvSpPr>
          <p:cNvPr id="5" name="TextBox 4"/>
          <p:cNvSpPr txBox="1"/>
          <p:nvPr/>
        </p:nvSpPr>
        <p:spPr>
          <a:xfrm>
            <a:off x="401080" y="2307386"/>
            <a:ext cx="8531352" cy="5262979"/>
          </a:xfrm>
          <a:prstGeom prst="rect">
            <a:avLst/>
          </a:prstGeom>
          <a:noFill/>
        </p:spPr>
        <p:txBody>
          <a:bodyPr wrap="square" rtlCol="0">
            <a:spAutoFit/>
          </a:bodyPr>
          <a:lstStyle/>
          <a:p>
            <a:r>
              <a:rPr lang="en-US" sz="2400" dirty="0"/>
              <a:t>Example 2: Monocarpic perennial</a:t>
            </a:r>
            <a:endParaRPr lang="en-US" sz="2400" dirty="0" smtClean="0"/>
          </a:p>
          <a:p>
            <a:endParaRPr lang="en-US" sz="2400" dirty="0" smtClean="0"/>
          </a:p>
          <a:p>
            <a:r>
              <a:rPr lang="en-US" sz="2400" dirty="0" smtClean="0">
                <a:solidFill>
                  <a:schemeClr val="tx1">
                    <a:lumMod val="50000"/>
                    <a:lumOff val="50000"/>
                  </a:schemeClr>
                </a:solidFill>
              </a:rPr>
              <a:t>P(x,y) 	= ([not] flowering probability </a:t>
            </a:r>
            <a:r>
              <a:rPr lang="en-US" sz="2400" dirty="0">
                <a:solidFill>
                  <a:schemeClr val="tx1">
                    <a:lumMod val="50000"/>
                    <a:lumOff val="50000"/>
                  </a:schemeClr>
                </a:solidFill>
              </a:rPr>
              <a:t>of size x parent</a:t>
            </a:r>
            <a:r>
              <a:rPr lang="en-US" sz="2400" dirty="0" smtClean="0">
                <a:solidFill>
                  <a:schemeClr val="tx1">
                    <a:lumMod val="50000"/>
                    <a:lumOff val="50000"/>
                  </a:schemeClr>
                </a:solidFill>
              </a:rPr>
              <a:t>)*</a:t>
            </a:r>
          </a:p>
          <a:p>
            <a:r>
              <a:rPr lang="en-US" sz="2400" dirty="0">
                <a:solidFill>
                  <a:schemeClr val="tx1">
                    <a:lumMod val="50000"/>
                    <a:lumOff val="50000"/>
                  </a:schemeClr>
                </a:solidFill>
              </a:rPr>
              <a:t>	   (survival probability at size x) * </a:t>
            </a:r>
            <a:r>
              <a:rPr lang="en-US" sz="2400" dirty="0" smtClean="0">
                <a:solidFill>
                  <a:schemeClr val="tx1">
                    <a:lumMod val="50000"/>
                    <a:lumOff val="50000"/>
                  </a:schemeClr>
                </a:solidFill>
              </a:rPr>
              <a:t>(growth from x to y)</a:t>
            </a:r>
          </a:p>
          <a:p>
            <a:r>
              <a:rPr lang="en-US" sz="2400" dirty="0" smtClean="0">
                <a:solidFill>
                  <a:schemeClr val="tx1">
                    <a:lumMod val="50000"/>
                    <a:lumOff val="50000"/>
                  </a:schemeClr>
                </a:solidFill>
              </a:rPr>
              <a:t>          	= [1-p</a:t>
            </a:r>
            <a:r>
              <a:rPr lang="en-US" sz="2400" baseline="-25000" dirty="0" smtClean="0">
                <a:solidFill>
                  <a:schemeClr val="tx1">
                    <a:lumMod val="50000"/>
                    <a:lumOff val="50000"/>
                  </a:schemeClr>
                </a:solidFill>
              </a:rPr>
              <a:t>flower</a:t>
            </a:r>
            <a:r>
              <a:rPr lang="en-US" sz="2400" dirty="0">
                <a:solidFill>
                  <a:schemeClr val="tx1">
                    <a:lumMod val="50000"/>
                    <a:lumOff val="50000"/>
                  </a:schemeClr>
                </a:solidFill>
              </a:rPr>
              <a:t>(x)] * s(x) * g(x,y)</a:t>
            </a:r>
          </a:p>
          <a:p>
            <a:endParaRPr lang="en-US" sz="2400" dirty="0" smtClean="0">
              <a:solidFill>
                <a:schemeClr val="tx1">
                  <a:lumMod val="50000"/>
                  <a:lumOff val="50000"/>
                </a:schemeClr>
              </a:solidFill>
            </a:endParaRPr>
          </a:p>
          <a:p>
            <a:r>
              <a:rPr lang="en-US" sz="2400" dirty="0">
                <a:solidFill>
                  <a:schemeClr val="tx1">
                    <a:lumMod val="50000"/>
                    <a:lumOff val="50000"/>
                  </a:schemeClr>
                </a:solidFill>
              </a:rPr>
              <a:t>F(x,y)	=  (flowering probability of size x parent)*</a:t>
            </a:r>
          </a:p>
          <a:p>
            <a:r>
              <a:rPr lang="en-US" sz="2400" dirty="0">
                <a:solidFill>
                  <a:schemeClr val="tx1">
                    <a:lumMod val="50000"/>
                    <a:lumOff val="50000"/>
                  </a:schemeClr>
                </a:solidFill>
              </a:rPr>
              <a:t>	    (mean # recruits of size x parent) * </a:t>
            </a:r>
          </a:p>
          <a:p>
            <a:r>
              <a:rPr lang="en-US" sz="2400" dirty="0">
                <a:solidFill>
                  <a:schemeClr val="tx1">
                    <a:lumMod val="50000"/>
                    <a:lumOff val="50000"/>
                  </a:schemeClr>
                </a:solidFill>
              </a:rPr>
              <a:t>	    (establishment probability)*</a:t>
            </a:r>
          </a:p>
          <a:p>
            <a:r>
              <a:rPr lang="en-US" sz="2400" dirty="0" smtClean="0">
                <a:solidFill>
                  <a:schemeClr val="tx1">
                    <a:lumMod val="50000"/>
                    <a:lumOff val="50000"/>
                  </a:schemeClr>
                </a:solidFill>
              </a:rPr>
              <a:t>	    (probability of size y offspring from size x parent)</a:t>
            </a:r>
          </a:p>
          <a:p>
            <a:r>
              <a:rPr lang="en-US" sz="2400" dirty="0">
                <a:solidFill>
                  <a:schemeClr val="tx1">
                    <a:lumMod val="50000"/>
                    <a:lumOff val="50000"/>
                  </a:schemeClr>
                </a:solidFill>
              </a:rPr>
              <a:t>	=  p</a:t>
            </a:r>
            <a:r>
              <a:rPr lang="en-US" sz="2400" baseline="-25000" dirty="0">
                <a:solidFill>
                  <a:schemeClr val="tx1">
                    <a:lumMod val="50000"/>
                    <a:lumOff val="50000"/>
                  </a:schemeClr>
                </a:solidFill>
              </a:rPr>
              <a:t>flower</a:t>
            </a:r>
            <a:r>
              <a:rPr lang="en-US" sz="2400" dirty="0">
                <a:solidFill>
                  <a:schemeClr val="tx1">
                    <a:lumMod val="50000"/>
                    <a:lumOff val="50000"/>
                  </a:schemeClr>
                </a:solidFill>
              </a:rPr>
              <a:t>(x) * f</a:t>
            </a:r>
            <a:r>
              <a:rPr lang="en-US" sz="2400" baseline="-25000" dirty="0">
                <a:solidFill>
                  <a:schemeClr val="tx1">
                    <a:lumMod val="50000"/>
                    <a:lumOff val="50000"/>
                  </a:schemeClr>
                </a:solidFill>
              </a:rPr>
              <a:t>recruits</a:t>
            </a:r>
            <a:r>
              <a:rPr lang="en-US" sz="2400" dirty="0">
                <a:solidFill>
                  <a:schemeClr val="tx1">
                    <a:lumMod val="50000"/>
                    <a:lumOff val="50000"/>
                  </a:schemeClr>
                </a:solidFill>
              </a:rPr>
              <a:t>(x) *p</a:t>
            </a:r>
            <a:r>
              <a:rPr lang="en-US" sz="2400" baseline="-25000" dirty="0">
                <a:solidFill>
                  <a:schemeClr val="tx1">
                    <a:lumMod val="50000"/>
                    <a:lumOff val="50000"/>
                  </a:schemeClr>
                </a:solidFill>
              </a:rPr>
              <a:t>estab </a:t>
            </a:r>
            <a:r>
              <a:rPr lang="en-US" sz="2400" dirty="0">
                <a:solidFill>
                  <a:schemeClr val="tx1">
                    <a:lumMod val="50000"/>
                    <a:lumOff val="50000"/>
                  </a:schemeClr>
                </a:solidFill>
              </a:rPr>
              <a:t>* f</a:t>
            </a:r>
            <a:r>
              <a:rPr lang="en-US" sz="2400" baseline="-25000" dirty="0">
                <a:solidFill>
                  <a:schemeClr val="tx1">
                    <a:lumMod val="50000"/>
                    <a:lumOff val="50000"/>
                  </a:schemeClr>
                </a:solidFill>
              </a:rPr>
              <a:t>recruit</a:t>
            </a:r>
            <a:r>
              <a:rPr lang="en-US" sz="2400" dirty="0">
                <a:solidFill>
                  <a:schemeClr val="tx1">
                    <a:lumMod val="50000"/>
                    <a:lumOff val="50000"/>
                  </a:schemeClr>
                </a:solidFill>
              </a:rPr>
              <a:t>(y)</a:t>
            </a:r>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a:solidFill>
                <a:schemeClr val="tx1">
                  <a:lumMod val="50000"/>
                  <a:lumOff val="50000"/>
                </a:schemeClr>
              </a:solidFill>
            </a:endParaRPr>
          </a:p>
        </p:txBody>
      </p:sp>
    </p:spTree>
    <p:extLst>
      <p:ext uri="{BB962C8B-B14F-4D97-AF65-F5344CB8AC3E}">
        <p14:creationId xmlns:p14="http://schemas.microsoft.com/office/powerpoint/2010/main" val="4106538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Life History</a:t>
            </a:r>
          </a:p>
        </p:txBody>
      </p:sp>
      <p:sp>
        <p:nvSpPr>
          <p:cNvPr id="3" name="Content Placeholder 2"/>
          <p:cNvSpPr>
            <a:spLocks noGrp="1"/>
          </p:cNvSpPr>
          <p:nvPr>
            <p:ph sz="quarter" idx="1"/>
          </p:nvPr>
        </p:nvSpPr>
        <p:spPr/>
        <p:txBody>
          <a:bodyPr/>
          <a:lstStyle/>
          <a:p>
            <a:pPr>
              <a:buNone/>
            </a:pPr>
            <a:r>
              <a:rPr lang="en-US" dirty="0" smtClean="0"/>
              <a:t>	</a:t>
            </a:r>
          </a:p>
          <a:p>
            <a:pPr lvl="1"/>
            <a:endParaRPr lang="en-US" dirty="0"/>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3825647"/>
              </p:ext>
            </p:extLst>
          </p:nvPr>
        </p:nvGraphicFramePr>
        <p:xfrm>
          <a:off x="906463" y="1410545"/>
          <a:ext cx="6833066" cy="831699"/>
        </p:xfrm>
        <a:graphic>
          <a:graphicData uri="http://schemas.openxmlformats.org/presentationml/2006/ole">
            <mc:AlternateContent xmlns:mc="http://schemas.openxmlformats.org/markup-compatibility/2006">
              <mc:Choice xmlns:v="urn:schemas-microsoft-com:vml" Requires="v">
                <p:oleObj spid="_x0000_s56379" name="Equation" r:id="rId4" imgW="2692400" imgH="292100" progId="Equation.3">
                  <p:embed/>
                </p:oleObj>
              </mc:Choice>
              <mc:Fallback>
                <p:oleObj name="Equation" r:id="rId4" imgW="2692400" imgH="292100" progId="Equation.3">
                  <p:embed/>
                  <p:pic>
                    <p:nvPicPr>
                      <p:cNvPr id="0" name=""/>
                      <p:cNvPicPr>
                        <a:picLocks noChangeAspect="1" noChangeArrowheads="1"/>
                      </p:cNvPicPr>
                      <p:nvPr/>
                    </p:nvPicPr>
                    <p:blipFill>
                      <a:blip r:embed="rId5"/>
                      <a:srcRect/>
                      <a:stretch>
                        <a:fillRect/>
                      </a:stretch>
                    </p:blipFill>
                    <p:spPr bwMode="auto">
                      <a:xfrm>
                        <a:off x="906463" y="1410545"/>
                        <a:ext cx="6833066" cy="831699"/>
                      </a:xfrm>
                      <a:prstGeom prst="rect">
                        <a:avLst/>
                      </a:prstGeom>
                      <a:noFill/>
                    </p:spPr>
                  </p:pic>
                </p:oleObj>
              </mc:Fallback>
            </mc:AlternateContent>
          </a:graphicData>
        </a:graphic>
      </p:graphicFrame>
      <p:sp>
        <p:nvSpPr>
          <p:cNvPr id="5" name="TextBox 4"/>
          <p:cNvSpPr txBox="1"/>
          <p:nvPr/>
        </p:nvSpPr>
        <p:spPr>
          <a:xfrm>
            <a:off x="401080" y="2307386"/>
            <a:ext cx="8531352" cy="5262979"/>
          </a:xfrm>
          <a:prstGeom prst="rect">
            <a:avLst/>
          </a:prstGeom>
          <a:noFill/>
        </p:spPr>
        <p:txBody>
          <a:bodyPr wrap="square" rtlCol="0">
            <a:spAutoFit/>
          </a:bodyPr>
          <a:lstStyle/>
          <a:p>
            <a:r>
              <a:rPr lang="en-US" sz="2400" dirty="0"/>
              <a:t>Example 2: Monocarpic perennial</a:t>
            </a:r>
            <a:endParaRPr lang="en-US" sz="2400" dirty="0" smtClean="0"/>
          </a:p>
          <a:p>
            <a:endParaRPr lang="en-US" sz="2400" dirty="0" smtClean="0"/>
          </a:p>
          <a:p>
            <a:r>
              <a:rPr lang="en-US" sz="2400" dirty="0" smtClean="0">
                <a:solidFill>
                  <a:schemeClr val="tx1">
                    <a:lumMod val="50000"/>
                    <a:lumOff val="50000"/>
                  </a:schemeClr>
                </a:solidFill>
              </a:rPr>
              <a:t>P(x,y) 	= ([not] flowering probability </a:t>
            </a:r>
            <a:r>
              <a:rPr lang="en-US" sz="2400" dirty="0">
                <a:solidFill>
                  <a:schemeClr val="tx1">
                    <a:lumMod val="50000"/>
                    <a:lumOff val="50000"/>
                  </a:schemeClr>
                </a:solidFill>
              </a:rPr>
              <a:t>of size x parent</a:t>
            </a:r>
            <a:r>
              <a:rPr lang="en-US" sz="2400" dirty="0" smtClean="0">
                <a:solidFill>
                  <a:schemeClr val="tx1">
                    <a:lumMod val="50000"/>
                    <a:lumOff val="50000"/>
                  </a:schemeClr>
                </a:solidFill>
              </a:rPr>
              <a:t>)*</a:t>
            </a:r>
          </a:p>
          <a:p>
            <a:r>
              <a:rPr lang="en-US" sz="2400" dirty="0">
                <a:solidFill>
                  <a:schemeClr val="tx1">
                    <a:lumMod val="50000"/>
                    <a:lumOff val="50000"/>
                  </a:schemeClr>
                </a:solidFill>
              </a:rPr>
              <a:t>	   (survival probability at size x) * </a:t>
            </a:r>
            <a:r>
              <a:rPr lang="en-US" sz="2400" dirty="0" smtClean="0">
                <a:solidFill>
                  <a:schemeClr val="tx1">
                    <a:lumMod val="50000"/>
                    <a:lumOff val="50000"/>
                  </a:schemeClr>
                </a:solidFill>
              </a:rPr>
              <a:t>(growth from x to y)</a:t>
            </a:r>
          </a:p>
          <a:p>
            <a:r>
              <a:rPr lang="en-US" sz="2400" dirty="0" smtClean="0">
                <a:solidFill>
                  <a:schemeClr val="tx1">
                    <a:lumMod val="50000"/>
                    <a:lumOff val="50000"/>
                  </a:schemeClr>
                </a:solidFill>
              </a:rPr>
              <a:t>          	= [1-p</a:t>
            </a:r>
            <a:r>
              <a:rPr lang="en-US" sz="2400" baseline="-25000" dirty="0" smtClean="0">
                <a:solidFill>
                  <a:schemeClr val="tx1">
                    <a:lumMod val="50000"/>
                    <a:lumOff val="50000"/>
                  </a:schemeClr>
                </a:solidFill>
              </a:rPr>
              <a:t>flower</a:t>
            </a:r>
            <a:r>
              <a:rPr lang="en-US" sz="2400" dirty="0">
                <a:solidFill>
                  <a:schemeClr val="tx1">
                    <a:lumMod val="50000"/>
                    <a:lumOff val="50000"/>
                  </a:schemeClr>
                </a:solidFill>
              </a:rPr>
              <a:t>(x)] * s(x) * g(x,y)</a:t>
            </a:r>
          </a:p>
          <a:p>
            <a:endParaRPr lang="en-US" sz="2400" dirty="0" smtClean="0">
              <a:solidFill>
                <a:schemeClr val="tx1">
                  <a:lumMod val="50000"/>
                  <a:lumOff val="50000"/>
                </a:schemeClr>
              </a:solidFill>
            </a:endParaRPr>
          </a:p>
          <a:p>
            <a:r>
              <a:rPr lang="en-US" sz="2400" dirty="0">
                <a:solidFill>
                  <a:schemeClr val="tx1">
                    <a:lumMod val="50000"/>
                    <a:lumOff val="50000"/>
                  </a:schemeClr>
                </a:solidFill>
              </a:rPr>
              <a:t>F(x,y)	=  (flowering probability of size x parent)*</a:t>
            </a:r>
          </a:p>
          <a:p>
            <a:r>
              <a:rPr lang="en-US" sz="2400" dirty="0">
                <a:solidFill>
                  <a:schemeClr val="tx1">
                    <a:lumMod val="50000"/>
                    <a:lumOff val="50000"/>
                  </a:schemeClr>
                </a:solidFill>
              </a:rPr>
              <a:t>	    (mean # recruits of size x parent) * </a:t>
            </a:r>
          </a:p>
          <a:p>
            <a:r>
              <a:rPr lang="en-US" sz="2400" dirty="0">
                <a:solidFill>
                  <a:schemeClr val="tx1">
                    <a:lumMod val="50000"/>
                    <a:lumOff val="50000"/>
                  </a:schemeClr>
                </a:solidFill>
              </a:rPr>
              <a:t>	    (establishment probability)*</a:t>
            </a:r>
          </a:p>
          <a:p>
            <a:r>
              <a:rPr lang="en-US" sz="2400" dirty="0" smtClean="0">
                <a:solidFill>
                  <a:schemeClr val="tx1">
                    <a:lumMod val="50000"/>
                    <a:lumOff val="50000"/>
                  </a:schemeClr>
                </a:solidFill>
              </a:rPr>
              <a:t>	    (probability of size y offspring from size x parent)</a:t>
            </a:r>
          </a:p>
          <a:p>
            <a:r>
              <a:rPr lang="en-US" sz="2400" dirty="0">
                <a:solidFill>
                  <a:schemeClr val="tx1">
                    <a:lumMod val="50000"/>
                    <a:lumOff val="50000"/>
                  </a:schemeClr>
                </a:solidFill>
              </a:rPr>
              <a:t>	=  p</a:t>
            </a:r>
            <a:r>
              <a:rPr lang="en-US" sz="2400" baseline="-25000" dirty="0">
                <a:solidFill>
                  <a:schemeClr val="tx1">
                    <a:lumMod val="50000"/>
                    <a:lumOff val="50000"/>
                  </a:schemeClr>
                </a:solidFill>
              </a:rPr>
              <a:t>flower</a:t>
            </a:r>
            <a:r>
              <a:rPr lang="en-US" sz="2400" dirty="0">
                <a:solidFill>
                  <a:schemeClr val="tx1">
                    <a:lumMod val="50000"/>
                    <a:lumOff val="50000"/>
                  </a:schemeClr>
                </a:solidFill>
              </a:rPr>
              <a:t>(x) * f</a:t>
            </a:r>
            <a:r>
              <a:rPr lang="en-US" sz="2400" baseline="-25000" dirty="0">
                <a:solidFill>
                  <a:schemeClr val="tx1">
                    <a:lumMod val="50000"/>
                    <a:lumOff val="50000"/>
                  </a:schemeClr>
                </a:solidFill>
              </a:rPr>
              <a:t>recruits</a:t>
            </a:r>
            <a:r>
              <a:rPr lang="en-US" sz="2400" dirty="0">
                <a:solidFill>
                  <a:schemeClr val="tx1">
                    <a:lumMod val="50000"/>
                    <a:lumOff val="50000"/>
                  </a:schemeClr>
                </a:solidFill>
              </a:rPr>
              <a:t>(x) *p</a:t>
            </a:r>
            <a:r>
              <a:rPr lang="en-US" sz="2400" baseline="-25000" dirty="0">
                <a:solidFill>
                  <a:schemeClr val="tx1">
                    <a:lumMod val="50000"/>
                    <a:lumOff val="50000"/>
                  </a:schemeClr>
                </a:solidFill>
              </a:rPr>
              <a:t>estab </a:t>
            </a:r>
            <a:r>
              <a:rPr lang="en-US" sz="2400" dirty="0">
                <a:solidFill>
                  <a:schemeClr val="tx1">
                    <a:lumMod val="50000"/>
                    <a:lumOff val="50000"/>
                  </a:schemeClr>
                </a:solidFill>
              </a:rPr>
              <a:t>* f</a:t>
            </a:r>
            <a:r>
              <a:rPr lang="en-US" sz="2400" baseline="-25000" dirty="0">
                <a:solidFill>
                  <a:schemeClr val="tx1">
                    <a:lumMod val="50000"/>
                    <a:lumOff val="50000"/>
                  </a:schemeClr>
                </a:solidFill>
              </a:rPr>
              <a:t>recruit</a:t>
            </a:r>
            <a:r>
              <a:rPr lang="en-US" sz="2400" dirty="0">
                <a:solidFill>
                  <a:schemeClr val="tx1">
                    <a:lumMod val="50000"/>
                    <a:lumOff val="50000"/>
                  </a:schemeClr>
                </a:solidFill>
              </a:rPr>
              <a:t>(y)</a:t>
            </a:r>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smtClean="0">
              <a:solidFill>
                <a:schemeClr val="tx1">
                  <a:lumMod val="50000"/>
                  <a:lumOff val="50000"/>
                </a:schemeClr>
              </a:solidFill>
            </a:endParaRPr>
          </a:p>
          <a:p>
            <a:endParaRPr lang="en-US" sz="2400" dirty="0">
              <a:solidFill>
                <a:schemeClr val="tx1">
                  <a:lumMod val="50000"/>
                  <a:lumOff val="50000"/>
                </a:schemeClr>
              </a:solidFill>
            </a:endParaRPr>
          </a:p>
        </p:txBody>
      </p:sp>
      <p:sp>
        <p:nvSpPr>
          <p:cNvPr id="6" name="Rounded Rectangle 5"/>
          <p:cNvSpPr/>
          <p:nvPr/>
        </p:nvSpPr>
        <p:spPr>
          <a:xfrm>
            <a:off x="1600200" y="3772647"/>
            <a:ext cx="2418976" cy="515471"/>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endParaRPr>
          </a:p>
        </p:txBody>
      </p:sp>
      <p:sp>
        <p:nvSpPr>
          <p:cNvPr id="7" name="Rounded Rectangle 6"/>
          <p:cNvSpPr/>
          <p:nvPr/>
        </p:nvSpPr>
        <p:spPr>
          <a:xfrm>
            <a:off x="1600199" y="6009341"/>
            <a:ext cx="3494741" cy="515471"/>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endParaRPr>
          </a:p>
        </p:txBody>
      </p:sp>
      <p:sp>
        <p:nvSpPr>
          <p:cNvPr id="8" name="Rounded Rectangle 7"/>
          <p:cNvSpPr/>
          <p:nvPr/>
        </p:nvSpPr>
        <p:spPr>
          <a:xfrm>
            <a:off x="4186517" y="3775636"/>
            <a:ext cx="923364" cy="515471"/>
          </a:xfrm>
          <a:prstGeom prst="roundRect">
            <a:avLst/>
          </a:prstGeom>
          <a:noFill/>
          <a:ln w="38100">
            <a:solidFill>
              <a:srgbClr val="2B2CB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endParaRPr>
          </a:p>
        </p:txBody>
      </p:sp>
      <p:sp>
        <p:nvSpPr>
          <p:cNvPr id="9" name="Rounded Rectangle 8"/>
          <p:cNvSpPr/>
          <p:nvPr/>
        </p:nvSpPr>
        <p:spPr>
          <a:xfrm>
            <a:off x="5277221" y="5997389"/>
            <a:ext cx="1386543" cy="527423"/>
          </a:xfrm>
          <a:prstGeom prst="roundRect">
            <a:avLst/>
          </a:prstGeom>
          <a:noFill/>
          <a:ln w="38100">
            <a:solidFill>
              <a:srgbClr val="2B2CB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57150" cmpd="sng">
                <a:solidFill>
                  <a:schemeClr val="tx1"/>
                </a:solidFill>
              </a:ln>
            </a:endParaRPr>
          </a:p>
        </p:txBody>
      </p:sp>
    </p:spTree>
    <p:extLst>
      <p:ext uri="{BB962C8B-B14F-4D97-AF65-F5344CB8AC3E}">
        <p14:creationId xmlns:p14="http://schemas.microsoft.com/office/powerpoint/2010/main" val="197899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 t="66052"/>
          <a:stretch/>
        </p:blipFill>
        <p:spPr>
          <a:xfrm>
            <a:off x="4979904" y="2399554"/>
            <a:ext cx="3668485" cy="3117937"/>
          </a:xfrm>
          <a:prstGeom prst="rect">
            <a:avLst/>
          </a:prstGeom>
        </p:spPr>
      </p:pic>
      <p:sp>
        <p:nvSpPr>
          <p:cNvPr id="5" name="TextBox 4"/>
          <p:cNvSpPr txBox="1"/>
          <p:nvPr/>
        </p:nvSpPr>
        <p:spPr>
          <a:xfrm>
            <a:off x="4796118" y="3505200"/>
            <a:ext cx="657412" cy="369332"/>
          </a:xfrm>
          <a:prstGeom prst="rect">
            <a:avLst/>
          </a:prstGeom>
          <a:solidFill>
            <a:srgbClr val="FFFFFF"/>
          </a:solidFill>
        </p:spPr>
        <p:txBody>
          <a:bodyPr wrap="square" rtlCol="0">
            <a:sp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788910640"/>
              </p:ext>
            </p:extLst>
          </p:nvPr>
        </p:nvGraphicFramePr>
        <p:xfrm>
          <a:off x="1388049" y="1524000"/>
          <a:ext cx="3293032" cy="4811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4979904" y="2399554"/>
            <a:ext cx="448236" cy="369332"/>
          </a:xfrm>
          <a:prstGeom prst="rect">
            <a:avLst/>
          </a:prstGeom>
          <a:solidFill>
            <a:srgbClr val="FFFFFF"/>
          </a:solidFill>
        </p:spPr>
        <p:txBody>
          <a:bodyPr wrap="square" rtlCol="0">
            <a:spAutoFit/>
          </a:bodyPr>
          <a:lstStyle/>
          <a:p>
            <a:endParaRPr lang="en-US" dirty="0"/>
          </a:p>
        </p:txBody>
      </p:sp>
      <p:sp>
        <p:nvSpPr>
          <p:cNvPr id="9" name="Circular Arrow 8"/>
          <p:cNvSpPr/>
          <p:nvPr/>
        </p:nvSpPr>
        <p:spPr>
          <a:xfrm rot="16200000">
            <a:off x="659111" y="4066977"/>
            <a:ext cx="852101" cy="835900"/>
          </a:xfrm>
          <a:prstGeom prst="circular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059406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Vital Rate Regression: Growth – g(x,y)</a:t>
            </a:r>
          </a:p>
        </p:txBody>
      </p:sp>
      <p:pic>
        <p:nvPicPr>
          <p:cNvPr id="4" name="Picture 3" descr="Screen Shot 2012-07-29 at 8.54.48 PM.png"/>
          <p:cNvPicPr>
            <a:picLocks noChangeAspect="1"/>
          </p:cNvPicPr>
          <p:nvPr/>
        </p:nvPicPr>
        <p:blipFill rotWithShape="1">
          <a:blip r:embed="rId3">
            <a:extLst>
              <a:ext uri="{28A0092B-C50C-407E-A947-70E740481C1C}">
                <a14:useLocalDpi xmlns:a14="http://schemas.microsoft.com/office/drawing/2010/main" val="0"/>
              </a:ext>
            </a:extLst>
          </a:blip>
          <a:srcRect l="18111" b="16793"/>
          <a:stretch/>
        </p:blipFill>
        <p:spPr>
          <a:xfrm>
            <a:off x="3615765" y="1708666"/>
            <a:ext cx="2256117" cy="2292431"/>
          </a:xfrm>
          <a:prstGeom prst="rect">
            <a:avLst/>
          </a:prstGeom>
        </p:spPr>
      </p:pic>
      <p:sp>
        <p:nvSpPr>
          <p:cNvPr id="5" name="TextBox 4"/>
          <p:cNvSpPr txBox="1"/>
          <p:nvPr/>
        </p:nvSpPr>
        <p:spPr>
          <a:xfrm>
            <a:off x="3436471" y="1339334"/>
            <a:ext cx="1651727" cy="307777"/>
          </a:xfrm>
          <a:prstGeom prst="rect">
            <a:avLst/>
          </a:prstGeom>
          <a:noFill/>
        </p:spPr>
        <p:txBody>
          <a:bodyPr wrap="none" rtlCol="0">
            <a:spAutoFit/>
          </a:bodyPr>
          <a:lstStyle/>
          <a:p>
            <a:r>
              <a:rPr lang="en-US" sz="1400" dirty="0"/>
              <a:t>Metcalf et al. 2008</a:t>
            </a:r>
          </a:p>
        </p:txBody>
      </p:sp>
      <p:sp>
        <p:nvSpPr>
          <p:cNvPr id="8" name="TextBox 7"/>
          <p:cNvSpPr txBox="1"/>
          <p:nvPr/>
        </p:nvSpPr>
        <p:spPr>
          <a:xfrm>
            <a:off x="6269170" y="4001097"/>
            <a:ext cx="1770740" cy="307777"/>
          </a:xfrm>
          <a:prstGeom prst="rect">
            <a:avLst/>
          </a:prstGeom>
          <a:noFill/>
        </p:spPr>
        <p:txBody>
          <a:bodyPr wrap="square" rtlCol="0">
            <a:spAutoFit/>
          </a:bodyPr>
          <a:lstStyle/>
          <a:p>
            <a:r>
              <a:rPr lang="en-US" sz="1400" dirty="0"/>
              <a:t>Ozgul et al. 2010</a:t>
            </a:r>
          </a:p>
        </p:txBody>
      </p:sp>
      <p:pic>
        <p:nvPicPr>
          <p:cNvPr id="9" name="Picture 8" descr="Screen Shot 2012-07-29 at 9.15.32 PM.png"/>
          <p:cNvPicPr>
            <a:picLocks noChangeAspect="1"/>
          </p:cNvPicPr>
          <p:nvPr/>
        </p:nvPicPr>
        <p:blipFill rotWithShape="1">
          <a:blip r:embed="rId4">
            <a:extLst>
              <a:ext uri="{28A0092B-C50C-407E-A947-70E740481C1C}">
                <a14:useLocalDpi xmlns:a14="http://schemas.microsoft.com/office/drawing/2010/main" val="0"/>
              </a:ext>
            </a:extLst>
          </a:blip>
          <a:srcRect l="17368" b="14662"/>
          <a:stretch/>
        </p:blipFill>
        <p:spPr>
          <a:xfrm>
            <a:off x="6200592" y="1741390"/>
            <a:ext cx="2492935" cy="2241376"/>
          </a:xfrm>
          <a:prstGeom prst="rect">
            <a:avLst/>
          </a:prstGeom>
        </p:spPr>
      </p:pic>
      <p:sp>
        <p:nvSpPr>
          <p:cNvPr id="10" name="TextBox 9"/>
          <p:cNvSpPr txBox="1"/>
          <p:nvPr/>
        </p:nvSpPr>
        <p:spPr>
          <a:xfrm>
            <a:off x="5985135" y="1324393"/>
            <a:ext cx="2439828" cy="307777"/>
          </a:xfrm>
          <a:prstGeom prst="rect">
            <a:avLst/>
          </a:prstGeom>
          <a:noFill/>
        </p:spPr>
        <p:txBody>
          <a:bodyPr wrap="none" rtlCol="0">
            <a:spAutoFit/>
          </a:bodyPr>
          <a:lstStyle/>
          <a:p>
            <a:r>
              <a:rPr lang="en-US" sz="1400" dirty="0"/>
              <a:t>Ferrer-Cervantes et al. 2012</a:t>
            </a:r>
          </a:p>
        </p:txBody>
      </p:sp>
      <p:pic>
        <p:nvPicPr>
          <p:cNvPr id="11" name="Picture 10" descr="Screen Shot 2012-07-29 at 9.29.16 PM.png"/>
          <p:cNvPicPr>
            <a:picLocks noChangeAspect="1"/>
          </p:cNvPicPr>
          <p:nvPr/>
        </p:nvPicPr>
        <p:blipFill rotWithShape="1">
          <a:blip r:embed="rId5">
            <a:extLst>
              <a:ext uri="{28A0092B-C50C-407E-A947-70E740481C1C}">
                <a14:useLocalDpi xmlns:a14="http://schemas.microsoft.com/office/drawing/2010/main" val="0"/>
              </a:ext>
            </a:extLst>
          </a:blip>
          <a:srcRect l="16770" b="16139"/>
          <a:stretch/>
        </p:blipFill>
        <p:spPr>
          <a:xfrm>
            <a:off x="702234" y="1693726"/>
            <a:ext cx="2200419" cy="2293040"/>
          </a:xfrm>
          <a:prstGeom prst="rect">
            <a:avLst/>
          </a:prstGeom>
        </p:spPr>
      </p:pic>
      <p:sp>
        <p:nvSpPr>
          <p:cNvPr id="12" name="TextBox 11"/>
          <p:cNvSpPr txBox="1"/>
          <p:nvPr/>
        </p:nvSpPr>
        <p:spPr>
          <a:xfrm>
            <a:off x="582706" y="1372058"/>
            <a:ext cx="1878251" cy="307777"/>
          </a:xfrm>
          <a:prstGeom prst="rect">
            <a:avLst/>
          </a:prstGeom>
          <a:noFill/>
        </p:spPr>
        <p:txBody>
          <a:bodyPr wrap="none" rtlCol="0">
            <a:spAutoFit/>
          </a:bodyPr>
          <a:lstStyle/>
          <a:p>
            <a:r>
              <a:rPr lang="en-US" sz="1400" dirty="0"/>
              <a:t>Jongejans et al. 2011</a:t>
            </a:r>
          </a:p>
        </p:txBody>
      </p:sp>
      <p:pic>
        <p:nvPicPr>
          <p:cNvPr id="13" name="Picture 12" descr="Screen Shot 2012-07-29 at 9.45.23 PM.png"/>
          <p:cNvPicPr>
            <a:picLocks noChangeAspect="1"/>
          </p:cNvPicPr>
          <p:nvPr/>
        </p:nvPicPr>
        <p:blipFill rotWithShape="1">
          <a:blip r:embed="rId6">
            <a:extLst>
              <a:ext uri="{28A0092B-C50C-407E-A947-70E740481C1C}">
                <a14:useLocalDpi xmlns:a14="http://schemas.microsoft.com/office/drawing/2010/main" val="0"/>
              </a:ext>
            </a:extLst>
          </a:blip>
          <a:srcRect l="13545" b="12511"/>
          <a:stretch/>
        </p:blipFill>
        <p:spPr>
          <a:xfrm>
            <a:off x="736208" y="4218185"/>
            <a:ext cx="2356616" cy="2346328"/>
          </a:xfrm>
          <a:prstGeom prst="rect">
            <a:avLst/>
          </a:prstGeom>
        </p:spPr>
      </p:pic>
      <p:sp>
        <p:nvSpPr>
          <p:cNvPr id="14" name="TextBox 13"/>
          <p:cNvSpPr txBox="1"/>
          <p:nvPr/>
        </p:nvSpPr>
        <p:spPr>
          <a:xfrm>
            <a:off x="736208" y="3986766"/>
            <a:ext cx="1867352" cy="307777"/>
          </a:xfrm>
          <a:prstGeom prst="rect">
            <a:avLst/>
          </a:prstGeom>
          <a:noFill/>
        </p:spPr>
        <p:txBody>
          <a:bodyPr wrap="square" rtlCol="0">
            <a:spAutoFit/>
          </a:bodyPr>
          <a:lstStyle/>
          <a:p>
            <a:r>
              <a:rPr lang="en-US" sz="1400" dirty="0"/>
              <a:t>Hegland et al. 2010</a:t>
            </a:r>
          </a:p>
        </p:txBody>
      </p:sp>
      <p:sp>
        <p:nvSpPr>
          <p:cNvPr id="3" name="TextBox 2"/>
          <p:cNvSpPr txBox="1"/>
          <p:nvPr/>
        </p:nvSpPr>
        <p:spPr>
          <a:xfrm>
            <a:off x="4322707" y="6387354"/>
            <a:ext cx="1159392" cy="461665"/>
          </a:xfrm>
          <a:prstGeom prst="rect">
            <a:avLst/>
          </a:prstGeom>
          <a:noFill/>
        </p:spPr>
        <p:txBody>
          <a:bodyPr wrap="none" rtlCol="0">
            <a:spAutoFit/>
          </a:bodyPr>
          <a:lstStyle/>
          <a:p>
            <a:r>
              <a:rPr lang="en-US" sz="2400">
                <a:solidFill>
                  <a:srgbClr val="FF0000"/>
                </a:solidFill>
              </a:rPr>
              <a:t>Size (t)</a:t>
            </a:r>
          </a:p>
        </p:txBody>
      </p:sp>
      <p:sp>
        <p:nvSpPr>
          <p:cNvPr id="6" name="TextBox 5"/>
          <p:cNvSpPr txBox="1"/>
          <p:nvPr/>
        </p:nvSpPr>
        <p:spPr>
          <a:xfrm rot="16200000">
            <a:off x="-403276" y="3549285"/>
            <a:ext cx="1510299" cy="461665"/>
          </a:xfrm>
          <a:prstGeom prst="rect">
            <a:avLst/>
          </a:prstGeom>
          <a:noFill/>
        </p:spPr>
        <p:txBody>
          <a:bodyPr wrap="none" rtlCol="0">
            <a:spAutoFit/>
          </a:bodyPr>
          <a:lstStyle/>
          <a:p>
            <a:r>
              <a:rPr lang="en-US" sz="2400">
                <a:solidFill>
                  <a:srgbClr val="FF0000"/>
                </a:solidFill>
              </a:rPr>
              <a:t>Size (t+1)</a:t>
            </a:r>
          </a:p>
        </p:txBody>
      </p:sp>
      <p:pic>
        <p:nvPicPr>
          <p:cNvPr id="15" name="Picture 14" descr="Screen Shot 2012-08-19 at 3.57.00 PM.png"/>
          <p:cNvPicPr>
            <a:picLocks noChangeAspect="1"/>
          </p:cNvPicPr>
          <p:nvPr/>
        </p:nvPicPr>
        <p:blipFill rotWithShape="1">
          <a:blip r:embed="rId7">
            <a:extLst>
              <a:ext uri="{28A0092B-C50C-407E-A947-70E740481C1C}">
                <a14:useLocalDpi xmlns:a14="http://schemas.microsoft.com/office/drawing/2010/main" val="0"/>
              </a:ext>
            </a:extLst>
          </a:blip>
          <a:srcRect l="16978" b="13475"/>
          <a:stretch/>
        </p:blipFill>
        <p:spPr>
          <a:xfrm>
            <a:off x="6200592" y="4245374"/>
            <a:ext cx="2557246" cy="2273970"/>
          </a:xfrm>
          <a:prstGeom prst="rect">
            <a:avLst/>
          </a:prstGeom>
        </p:spPr>
      </p:pic>
      <p:sp>
        <p:nvSpPr>
          <p:cNvPr id="17" name="TextBox 16"/>
          <p:cNvSpPr txBox="1"/>
          <p:nvPr/>
        </p:nvSpPr>
        <p:spPr>
          <a:xfrm>
            <a:off x="3479862" y="4010074"/>
            <a:ext cx="1770740" cy="307777"/>
          </a:xfrm>
          <a:prstGeom prst="rect">
            <a:avLst/>
          </a:prstGeom>
          <a:noFill/>
        </p:spPr>
        <p:txBody>
          <a:bodyPr wrap="square" rtlCol="0">
            <a:spAutoFit/>
          </a:bodyPr>
          <a:lstStyle/>
          <a:p>
            <a:r>
              <a:rPr lang="en-US" sz="1400" dirty="0" smtClean="0"/>
              <a:t>Merow </a:t>
            </a:r>
            <a:r>
              <a:rPr lang="en-US" sz="1400" dirty="0"/>
              <a:t>et al. </a:t>
            </a:r>
            <a:r>
              <a:rPr lang="en-US" sz="1400" dirty="0" smtClean="0"/>
              <a:t>2014</a:t>
            </a:r>
            <a:endParaRPr lang="en-US" sz="1400" dirty="0"/>
          </a:p>
        </p:txBody>
      </p:sp>
      <p:pic>
        <p:nvPicPr>
          <p:cNvPr id="7" name="Picture 6" descr="Screen Shot 2014-08-10 at 7.32.41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932" y="4838577"/>
            <a:ext cx="3064915" cy="1389740"/>
          </a:xfrm>
          <a:prstGeom prst="rect">
            <a:avLst/>
          </a:prstGeom>
        </p:spPr>
      </p:pic>
    </p:spTree>
    <p:extLst>
      <p:ext uri="{BB962C8B-B14F-4D97-AF65-F5344CB8AC3E}">
        <p14:creationId xmlns:p14="http://schemas.microsoft.com/office/powerpoint/2010/main" val="260369551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608" y="234578"/>
            <a:ext cx="8153400" cy="990600"/>
          </a:xfrm>
        </p:spPr>
        <p:txBody>
          <a:bodyPr>
            <a:normAutofit fontScale="90000"/>
          </a:bodyPr>
          <a:lstStyle/>
          <a:p>
            <a:r>
              <a:rPr lang="en-US" dirty="0"/>
              <a:t> Vital Rate Regression: Survival – s(x)</a:t>
            </a:r>
          </a:p>
        </p:txBody>
      </p:sp>
      <p:pic>
        <p:nvPicPr>
          <p:cNvPr id="9" name="Picture 8" descr="Screen Shot 2012-07-29 at 9.01.04 PM.png"/>
          <p:cNvPicPr>
            <a:picLocks noChangeAspect="1"/>
          </p:cNvPicPr>
          <p:nvPr/>
        </p:nvPicPr>
        <p:blipFill rotWithShape="1">
          <a:blip r:embed="rId3">
            <a:extLst>
              <a:ext uri="{28A0092B-C50C-407E-A947-70E740481C1C}">
                <a14:useLocalDpi xmlns:a14="http://schemas.microsoft.com/office/drawing/2010/main" val="0"/>
              </a:ext>
            </a:extLst>
          </a:blip>
          <a:srcRect l="8176" b="10845"/>
          <a:stretch/>
        </p:blipFill>
        <p:spPr>
          <a:xfrm>
            <a:off x="6364941" y="4142286"/>
            <a:ext cx="2181411" cy="2088188"/>
          </a:xfrm>
          <a:prstGeom prst="rect">
            <a:avLst/>
          </a:prstGeom>
        </p:spPr>
      </p:pic>
      <p:sp>
        <p:nvSpPr>
          <p:cNvPr id="10" name="TextBox 9"/>
          <p:cNvSpPr txBox="1"/>
          <p:nvPr/>
        </p:nvSpPr>
        <p:spPr>
          <a:xfrm>
            <a:off x="6475465" y="3780120"/>
            <a:ext cx="1651727" cy="307777"/>
          </a:xfrm>
          <a:prstGeom prst="rect">
            <a:avLst/>
          </a:prstGeom>
          <a:noFill/>
        </p:spPr>
        <p:txBody>
          <a:bodyPr wrap="none" rtlCol="0">
            <a:spAutoFit/>
          </a:bodyPr>
          <a:lstStyle/>
          <a:p>
            <a:r>
              <a:rPr lang="en-US" sz="1400" dirty="0"/>
              <a:t>Metcalf et al. 2008</a:t>
            </a:r>
          </a:p>
        </p:txBody>
      </p:sp>
      <p:pic>
        <p:nvPicPr>
          <p:cNvPr id="13" name="Picture 12" descr="Screen Shot 2012-07-29 at 9.07.21 PM.png"/>
          <p:cNvPicPr>
            <a:picLocks noChangeAspect="1"/>
          </p:cNvPicPr>
          <p:nvPr/>
        </p:nvPicPr>
        <p:blipFill rotWithShape="1">
          <a:blip r:embed="rId4">
            <a:extLst>
              <a:ext uri="{28A0092B-C50C-407E-A947-70E740481C1C}">
                <a14:useLocalDpi xmlns:a14="http://schemas.microsoft.com/office/drawing/2010/main" val="0"/>
              </a:ext>
            </a:extLst>
          </a:blip>
          <a:srcRect l="5574" t="9020" r="51712" b="12281"/>
          <a:stretch/>
        </p:blipFill>
        <p:spPr>
          <a:xfrm>
            <a:off x="6416315" y="1671172"/>
            <a:ext cx="2130037" cy="1907978"/>
          </a:xfrm>
          <a:prstGeom prst="rect">
            <a:avLst/>
          </a:prstGeom>
        </p:spPr>
      </p:pic>
      <p:sp>
        <p:nvSpPr>
          <p:cNvPr id="15" name="TextBox 14"/>
          <p:cNvSpPr txBox="1"/>
          <p:nvPr/>
        </p:nvSpPr>
        <p:spPr>
          <a:xfrm>
            <a:off x="6609121" y="1055074"/>
            <a:ext cx="1651727" cy="307777"/>
          </a:xfrm>
          <a:prstGeom prst="rect">
            <a:avLst/>
          </a:prstGeom>
          <a:noFill/>
        </p:spPr>
        <p:txBody>
          <a:bodyPr wrap="none" rtlCol="0">
            <a:spAutoFit/>
          </a:bodyPr>
          <a:lstStyle/>
          <a:p>
            <a:r>
              <a:rPr lang="en-US" sz="1400" dirty="0"/>
              <a:t>Metcalf et al. 2009</a:t>
            </a:r>
          </a:p>
        </p:txBody>
      </p:sp>
      <p:pic>
        <p:nvPicPr>
          <p:cNvPr id="16" name="Picture 15" descr="Screen Shot 2012-07-29 at 9.12.39 PM.png"/>
          <p:cNvPicPr>
            <a:picLocks noChangeAspect="1"/>
          </p:cNvPicPr>
          <p:nvPr/>
        </p:nvPicPr>
        <p:blipFill rotWithShape="1">
          <a:blip r:embed="rId5">
            <a:extLst>
              <a:ext uri="{28A0092B-C50C-407E-A947-70E740481C1C}">
                <a14:useLocalDpi xmlns:a14="http://schemas.microsoft.com/office/drawing/2010/main" val="0"/>
              </a:ext>
            </a:extLst>
          </a:blip>
          <a:srcRect l="15038" t="13827"/>
          <a:stretch/>
        </p:blipFill>
        <p:spPr>
          <a:xfrm>
            <a:off x="3412703" y="1587788"/>
            <a:ext cx="2624117" cy="1991362"/>
          </a:xfrm>
          <a:prstGeom prst="rect">
            <a:avLst/>
          </a:prstGeom>
        </p:spPr>
      </p:pic>
      <p:sp>
        <p:nvSpPr>
          <p:cNvPr id="17" name="TextBox 16"/>
          <p:cNvSpPr txBox="1"/>
          <p:nvPr/>
        </p:nvSpPr>
        <p:spPr>
          <a:xfrm>
            <a:off x="3412704" y="1055074"/>
            <a:ext cx="2430185" cy="307777"/>
          </a:xfrm>
          <a:prstGeom prst="rect">
            <a:avLst/>
          </a:prstGeom>
          <a:noFill/>
        </p:spPr>
        <p:txBody>
          <a:bodyPr wrap="none" rtlCol="0">
            <a:spAutoFit/>
          </a:bodyPr>
          <a:lstStyle/>
          <a:p>
            <a:r>
              <a:rPr lang="en-US" sz="1400" dirty="0"/>
              <a:t>Salguero-Gomez et al. 2012</a:t>
            </a:r>
          </a:p>
        </p:txBody>
      </p:sp>
      <p:sp>
        <p:nvSpPr>
          <p:cNvPr id="20" name="TextBox 19"/>
          <p:cNvSpPr txBox="1"/>
          <p:nvPr/>
        </p:nvSpPr>
        <p:spPr>
          <a:xfrm>
            <a:off x="933004" y="1055074"/>
            <a:ext cx="1788308" cy="307777"/>
          </a:xfrm>
          <a:prstGeom prst="rect">
            <a:avLst/>
          </a:prstGeom>
          <a:noFill/>
        </p:spPr>
        <p:txBody>
          <a:bodyPr wrap="none" rtlCol="0">
            <a:spAutoFit/>
          </a:bodyPr>
          <a:lstStyle/>
          <a:p>
            <a:r>
              <a:rPr lang="en-US" sz="1400" dirty="0"/>
              <a:t>Dahlgren et al. 2011</a:t>
            </a:r>
          </a:p>
        </p:txBody>
      </p:sp>
      <p:pic>
        <p:nvPicPr>
          <p:cNvPr id="19" name="Picture 18" descr="Screen Shot 2012-07-29 at 9.28.17 PM.png"/>
          <p:cNvPicPr>
            <a:picLocks noChangeAspect="1"/>
          </p:cNvPicPr>
          <p:nvPr/>
        </p:nvPicPr>
        <p:blipFill rotWithShape="1">
          <a:blip r:embed="rId6">
            <a:extLst>
              <a:ext uri="{28A0092B-C50C-407E-A947-70E740481C1C}">
                <a14:useLocalDpi xmlns:a14="http://schemas.microsoft.com/office/drawing/2010/main" val="0"/>
              </a:ext>
            </a:extLst>
          </a:blip>
          <a:srcRect l="4485" b="9284"/>
          <a:stretch/>
        </p:blipFill>
        <p:spPr>
          <a:xfrm>
            <a:off x="840377" y="4149452"/>
            <a:ext cx="2258566" cy="2196353"/>
          </a:xfrm>
          <a:prstGeom prst="rect">
            <a:avLst/>
          </a:prstGeom>
        </p:spPr>
      </p:pic>
      <p:sp>
        <p:nvSpPr>
          <p:cNvPr id="21" name="TextBox 20"/>
          <p:cNvSpPr txBox="1"/>
          <p:nvPr/>
        </p:nvSpPr>
        <p:spPr>
          <a:xfrm>
            <a:off x="840377" y="3780120"/>
            <a:ext cx="1878251" cy="307777"/>
          </a:xfrm>
          <a:prstGeom prst="rect">
            <a:avLst/>
          </a:prstGeom>
          <a:noFill/>
        </p:spPr>
        <p:txBody>
          <a:bodyPr wrap="none" rtlCol="0">
            <a:spAutoFit/>
          </a:bodyPr>
          <a:lstStyle/>
          <a:p>
            <a:r>
              <a:rPr lang="en-US" sz="1400" dirty="0"/>
              <a:t>Jongejans et al. 2011</a:t>
            </a:r>
          </a:p>
        </p:txBody>
      </p:sp>
      <p:pic>
        <p:nvPicPr>
          <p:cNvPr id="22" name="Picture 21" descr="Screen Shot 2012-07-29 at 9.48.58 PM.png"/>
          <p:cNvPicPr>
            <a:picLocks noChangeAspect="1"/>
          </p:cNvPicPr>
          <p:nvPr/>
        </p:nvPicPr>
        <p:blipFill rotWithShape="1">
          <a:blip r:embed="rId7">
            <a:extLst>
              <a:ext uri="{28A0092B-C50C-407E-A947-70E740481C1C}">
                <a14:useLocalDpi xmlns:a14="http://schemas.microsoft.com/office/drawing/2010/main" val="0"/>
              </a:ext>
            </a:extLst>
          </a:blip>
          <a:srcRect l="6477" b="8827"/>
          <a:stretch/>
        </p:blipFill>
        <p:spPr>
          <a:xfrm>
            <a:off x="687294" y="1523610"/>
            <a:ext cx="2492867" cy="1957686"/>
          </a:xfrm>
          <a:prstGeom prst="rect">
            <a:avLst/>
          </a:prstGeom>
        </p:spPr>
      </p:pic>
      <p:sp>
        <p:nvSpPr>
          <p:cNvPr id="3" name="TextBox 2"/>
          <p:cNvSpPr txBox="1"/>
          <p:nvPr/>
        </p:nvSpPr>
        <p:spPr>
          <a:xfrm>
            <a:off x="3824941" y="3780120"/>
            <a:ext cx="1611752" cy="307777"/>
          </a:xfrm>
          <a:prstGeom prst="rect">
            <a:avLst/>
          </a:prstGeom>
          <a:noFill/>
        </p:spPr>
        <p:txBody>
          <a:bodyPr wrap="none" rtlCol="0">
            <a:spAutoFit/>
          </a:bodyPr>
          <a:lstStyle/>
          <a:p>
            <a:r>
              <a:rPr lang="en-US" sz="1400" dirty="0" smtClean="0"/>
              <a:t>Merow </a:t>
            </a:r>
            <a:r>
              <a:rPr lang="en-US" sz="1400" dirty="0"/>
              <a:t>et al. </a:t>
            </a:r>
            <a:r>
              <a:rPr lang="en-US" sz="1400" dirty="0" smtClean="0"/>
              <a:t>2014</a:t>
            </a:r>
            <a:endParaRPr lang="en-US" sz="1400" dirty="0"/>
          </a:p>
        </p:txBody>
      </p:sp>
      <p:sp>
        <p:nvSpPr>
          <p:cNvPr id="7" name="TextBox 6"/>
          <p:cNvSpPr txBox="1"/>
          <p:nvPr/>
        </p:nvSpPr>
        <p:spPr>
          <a:xfrm>
            <a:off x="4226534" y="6296785"/>
            <a:ext cx="1180353" cy="461665"/>
          </a:xfrm>
          <a:prstGeom prst="rect">
            <a:avLst/>
          </a:prstGeom>
          <a:noFill/>
        </p:spPr>
        <p:txBody>
          <a:bodyPr wrap="square" rtlCol="0">
            <a:spAutoFit/>
          </a:bodyPr>
          <a:lstStyle/>
          <a:p>
            <a:r>
              <a:rPr lang="en-US" sz="2400" dirty="0">
                <a:solidFill>
                  <a:srgbClr val="FF0000"/>
                </a:solidFill>
              </a:rPr>
              <a:t>Size</a:t>
            </a:r>
          </a:p>
        </p:txBody>
      </p:sp>
      <p:sp>
        <p:nvSpPr>
          <p:cNvPr id="11" name="TextBox 10"/>
          <p:cNvSpPr txBox="1"/>
          <p:nvPr/>
        </p:nvSpPr>
        <p:spPr>
          <a:xfrm>
            <a:off x="-926351" y="3718565"/>
            <a:ext cx="2801819" cy="461665"/>
          </a:xfrm>
          <a:prstGeom prst="rect">
            <a:avLst/>
          </a:prstGeom>
          <a:noFill/>
        </p:spPr>
        <p:txBody>
          <a:bodyPr wrap="none" rtlCol="0">
            <a:spAutoFit/>
            <a:scene3d>
              <a:camera prst="orthographicFront">
                <a:rot lat="0" lon="0" rev="5400000"/>
              </a:camera>
              <a:lightRig rig="threePt" dir="t"/>
            </a:scene3d>
          </a:bodyPr>
          <a:lstStyle/>
          <a:p>
            <a:r>
              <a:rPr lang="en-US" sz="2400" dirty="0">
                <a:solidFill>
                  <a:srgbClr val="FF0000"/>
                </a:solidFill>
              </a:rPr>
              <a:t>Survival Probability</a:t>
            </a:r>
          </a:p>
        </p:txBody>
      </p:sp>
      <p:pic>
        <p:nvPicPr>
          <p:cNvPr id="5" name="Picture 4" descr="Screen Shot 2014-08-10 at 7.31.24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0161" y="4405279"/>
            <a:ext cx="3184779" cy="1680313"/>
          </a:xfrm>
          <a:prstGeom prst="rect">
            <a:avLst/>
          </a:prstGeom>
        </p:spPr>
      </p:pic>
    </p:spTree>
    <p:extLst>
      <p:ext uri="{BB962C8B-B14F-4D97-AF65-F5344CB8AC3E}">
        <p14:creationId xmlns:p14="http://schemas.microsoft.com/office/powerpoint/2010/main" val="11206518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13"/>
            <a:ext cx="8477624" cy="990600"/>
          </a:xfrm>
        </p:spPr>
        <p:txBody>
          <a:bodyPr>
            <a:normAutofit fontScale="90000"/>
          </a:bodyPr>
          <a:lstStyle/>
          <a:p>
            <a:r>
              <a:rPr lang="en-US" dirty="0"/>
              <a:t>Vital Rate Regression: Flowering – p</a:t>
            </a:r>
            <a:r>
              <a:rPr lang="en-US" baseline="-25000" dirty="0"/>
              <a:t>flower</a:t>
            </a:r>
            <a:r>
              <a:rPr lang="en-US" dirty="0"/>
              <a:t>(x)</a:t>
            </a:r>
          </a:p>
        </p:txBody>
      </p:sp>
      <p:pic>
        <p:nvPicPr>
          <p:cNvPr id="3" name="Picture 2" descr="Screen Shot 2012-07-29 at 9.00.27 PM.png"/>
          <p:cNvPicPr>
            <a:picLocks noChangeAspect="1"/>
          </p:cNvPicPr>
          <p:nvPr/>
        </p:nvPicPr>
        <p:blipFill rotWithShape="1">
          <a:blip r:embed="rId2">
            <a:extLst>
              <a:ext uri="{28A0092B-C50C-407E-A947-70E740481C1C}">
                <a14:useLocalDpi xmlns:a14="http://schemas.microsoft.com/office/drawing/2010/main" val="0"/>
              </a:ext>
            </a:extLst>
          </a:blip>
          <a:srcRect l="10070" b="10064"/>
          <a:stretch/>
        </p:blipFill>
        <p:spPr>
          <a:xfrm>
            <a:off x="875547" y="1688355"/>
            <a:ext cx="2224856" cy="2240681"/>
          </a:xfrm>
          <a:prstGeom prst="rect">
            <a:avLst/>
          </a:prstGeom>
        </p:spPr>
      </p:pic>
      <p:sp>
        <p:nvSpPr>
          <p:cNvPr id="4" name="TextBox 3"/>
          <p:cNvSpPr txBox="1"/>
          <p:nvPr/>
        </p:nvSpPr>
        <p:spPr>
          <a:xfrm>
            <a:off x="875548" y="1348905"/>
            <a:ext cx="1651727" cy="307777"/>
          </a:xfrm>
          <a:prstGeom prst="rect">
            <a:avLst/>
          </a:prstGeom>
          <a:noFill/>
        </p:spPr>
        <p:txBody>
          <a:bodyPr wrap="none" rtlCol="0">
            <a:spAutoFit/>
          </a:bodyPr>
          <a:lstStyle/>
          <a:p>
            <a:r>
              <a:rPr lang="en-US" sz="1400" dirty="0"/>
              <a:t>Metcalf et al. 2008</a:t>
            </a:r>
          </a:p>
        </p:txBody>
      </p:sp>
      <p:pic>
        <p:nvPicPr>
          <p:cNvPr id="5" name="Picture 4" descr="Screen Shot 2012-07-29 at 9.13.43 PM.png"/>
          <p:cNvPicPr>
            <a:picLocks noChangeAspect="1"/>
          </p:cNvPicPr>
          <p:nvPr/>
        </p:nvPicPr>
        <p:blipFill rotWithShape="1">
          <a:blip r:embed="rId3">
            <a:extLst>
              <a:ext uri="{28A0092B-C50C-407E-A947-70E740481C1C}">
                <a14:useLocalDpi xmlns:a14="http://schemas.microsoft.com/office/drawing/2010/main" val="0"/>
              </a:ext>
            </a:extLst>
          </a:blip>
          <a:srcRect l="21276"/>
          <a:stretch/>
        </p:blipFill>
        <p:spPr>
          <a:xfrm>
            <a:off x="3526118" y="1733178"/>
            <a:ext cx="2465294" cy="2284072"/>
          </a:xfrm>
          <a:prstGeom prst="rect">
            <a:avLst/>
          </a:prstGeom>
        </p:spPr>
      </p:pic>
      <p:sp>
        <p:nvSpPr>
          <p:cNvPr id="6" name="TextBox 5"/>
          <p:cNvSpPr txBox="1"/>
          <p:nvPr/>
        </p:nvSpPr>
        <p:spPr>
          <a:xfrm>
            <a:off x="3152588" y="1363846"/>
            <a:ext cx="2430185" cy="307777"/>
          </a:xfrm>
          <a:prstGeom prst="rect">
            <a:avLst/>
          </a:prstGeom>
          <a:noFill/>
        </p:spPr>
        <p:txBody>
          <a:bodyPr wrap="none" rtlCol="0">
            <a:spAutoFit/>
          </a:bodyPr>
          <a:lstStyle/>
          <a:p>
            <a:r>
              <a:rPr lang="en-US" sz="1400" dirty="0"/>
              <a:t>Salguero-Gomez et al. 2012</a:t>
            </a:r>
          </a:p>
        </p:txBody>
      </p:sp>
      <p:sp>
        <p:nvSpPr>
          <p:cNvPr id="7" name="TextBox 6"/>
          <p:cNvSpPr txBox="1"/>
          <p:nvPr/>
        </p:nvSpPr>
        <p:spPr>
          <a:xfrm>
            <a:off x="875548" y="3989899"/>
            <a:ext cx="1878251" cy="307777"/>
          </a:xfrm>
          <a:prstGeom prst="rect">
            <a:avLst/>
          </a:prstGeom>
          <a:noFill/>
        </p:spPr>
        <p:txBody>
          <a:bodyPr wrap="none" rtlCol="0">
            <a:spAutoFit/>
          </a:bodyPr>
          <a:lstStyle/>
          <a:p>
            <a:r>
              <a:rPr lang="en-US" sz="1400" dirty="0"/>
              <a:t>Jongejans et al. 2011</a:t>
            </a:r>
          </a:p>
        </p:txBody>
      </p:sp>
      <p:pic>
        <p:nvPicPr>
          <p:cNvPr id="8" name="Picture 7" descr="Screen Shot 2012-07-29 at 9.30.11 PM.png"/>
          <p:cNvPicPr>
            <a:picLocks noChangeAspect="1"/>
          </p:cNvPicPr>
          <p:nvPr/>
        </p:nvPicPr>
        <p:blipFill rotWithShape="1">
          <a:blip r:embed="rId4">
            <a:extLst>
              <a:ext uri="{28A0092B-C50C-407E-A947-70E740481C1C}">
                <a14:useLocalDpi xmlns:a14="http://schemas.microsoft.com/office/drawing/2010/main" val="0"/>
              </a:ext>
            </a:extLst>
          </a:blip>
          <a:srcRect l="7401" b="12692"/>
          <a:stretch/>
        </p:blipFill>
        <p:spPr>
          <a:xfrm>
            <a:off x="875547" y="4321582"/>
            <a:ext cx="2224856" cy="2168342"/>
          </a:xfrm>
          <a:prstGeom prst="rect">
            <a:avLst/>
          </a:prstGeom>
        </p:spPr>
      </p:pic>
      <p:pic>
        <p:nvPicPr>
          <p:cNvPr id="9" name="Picture 8" descr="Screen Shot 2012-07-29 at 9.46.05 PM.png"/>
          <p:cNvPicPr>
            <a:picLocks noChangeAspect="1"/>
          </p:cNvPicPr>
          <p:nvPr/>
        </p:nvPicPr>
        <p:blipFill rotWithShape="1">
          <a:blip r:embed="rId5">
            <a:extLst>
              <a:ext uri="{28A0092B-C50C-407E-A947-70E740481C1C}">
                <a14:useLocalDpi xmlns:a14="http://schemas.microsoft.com/office/drawing/2010/main" val="0"/>
              </a:ext>
            </a:extLst>
          </a:blip>
          <a:srcRect l="8785" b="7039"/>
          <a:stretch/>
        </p:blipFill>
        <p:spPr>
          <a:xfrm>
            <a:off x="6215529" y="1769407"/>
            <a:ext cx="2307533" cy="2204131"/>
          </a:xfrm>
          <a:prstGeom prst="rect">
            <a:avLst/>
          </a:prstGeom>
        </p:spPr>
      </p:pic>
      <p:sp>
        <p:nvSpPr>
          <p:cNvPr id="10" name="TextBox 9"/>
          <p:cNvSpPr txBox="1"/>
          <p:nvPr/>
        </p:nvSpPr>
        <p:spPr>
          <a:xfrm>
            <a:off x="6348227" y="1380578"/>
            <a:ext cx="1741846" cy="307777"/>
          </a:xfrm>
          <a:prstGeom prst="rect">
            <a:avLst/>
          </a:prstGeom>
          <a:noFill/>
        </p:spPr>
        <p:txBody>
          <a:bodyPr wrap="none" rtlCol="0">
            <a:spAutoFit/>
          </a:bodyPr>
          <a:lstStyle/>
          <a:p>
            <a:r>
              <a:rPr lang="en-US" sz="1400" dirty="0"/>
              <a:t>Hegland et al. 2010</a:t>
            </a:r>
          </a:p>
        </p:txBody>
      </p:sp>
      <p:sp>
        <p:nvSpPr>
          <p:cNvPr id="11" name="TextBox 10"/>
          <p:cNvSpPr txBox="1"/>
          <p:nvPr/>
        </p:nvSpPr>
        <p:spPr>
          <a:xfrm>
            <a:off x="3526118" y="3984754"/>
            <a:ext cx="1788308" cy="307777"/>
          </a:xfrm>
          <a:prstGeom prst="rect">
            <a:avLst/>
          </a:prstGeom>
          <a:noFill/>
        </p:spPr>
        <p:txBody>
          <a:bodyPr wrap="none" rtlCol="0">
            <a:spAutoFit/>
          </a:bodyPr>
          <a:lstStyle/>
          <a:p>
            <a:r>
              <a:rPr lang="en-US" sz="1400" dirty="0"/>
              <a:t>Dahlgren et al. 2011</a:t>
            </a:r>
          </a:p>
        </p:txBody>
      </p:sp>
      <p:pic>
        <p:nvPicPr>
          <p:cNvPr id="12" name="Picture 11" descr="Screen Shot 2012-07-29 at 9.50.29 PM.png"/>
          <p:cNvPicPr>
            <a:picLocks noChangeAspect="1"/>
          </p:cNvPicPr>
          <p:nvPr/>
        </p:nvPicPr>
        <p:blipFill rotWithShape="1">
          <a:blip r:embed="rId6">
            <a:extLst>
              <a:ext uri="{28A0092B-C50C-407E-A947-70E740481C1C}">
                <a14:useLocalDpi xmlns:a14="http://schemas.microsoft.com/office/drawing/2010/main" val="0"/>
              </a:ext>
            </a:extLst>
          </a:blip>
          <a:srcRect l="7486" b="5628"/>
          <a:stretch/>
        </p:blipFill>
        <p:spPr>
          <a:xfrm>
            <a:off x="3508687" y="4338540"/>
            <a:ext cx="2572373" cy="2137081"/>
          </a:xfrm>
          <a:prstGeom prst="rect">
            <a:avLst/>
          </a:prstGeom>
        </p:spPr>
      </p:pic>
      <p:pic>
        <p:nvPicPr>
          <p:cNvPr id="13" name="Picture 12" descr="Screen Shot 2012-07-29 at 9.58.35 PM.png"/>
          <p:cNvPicPr>
            <a:picLocks noChangeAspect="1"/>
          </p:cNvPicPr>
          <p:nvPr/>
        </p:nvPicPr>
        <p:blipFill rotWithShape="1">
          <a:blip r:embed="rId7">
            <a:extLst>
              <a:ext uri="{28A0092B-C50C-407E-A947-70E740481C1C}">
                <a14:useLocalDpi xmlns:a14="http://schemas.microsoft.com/office/drawing/2010/main" val="0"/>
              </a:ext>
            </a:extLst>
          </a:blip>
          <a:srcRect l="9124" b="6622"/>
          <a:stretch/>
        </p:blipFill>
        <p:spPr>
          <a:xfrm>
            <a:off x="6348227" y="4308658"/>
            <a:ext cx="2174835" cy="2181266"/>
          </a:xfrm>
          <a:prstGeom prst="rect">
            <a:avLst/>
          </a:prstGeom>
        </p:spPr>
      </p:pic>
      <p:sp>
        <p:nvSpPr>
          <p:cNvPr id="14" name="TextBox 13"/>
          <p:cNvSpPr txBox="1"/>
          <p:nvPr/>
        </p:nvSpPr>
        <p:spPr>
          <a:xfrm>
            <a:off x="6481981" y="3982828"/>
            <a:ext cx="1492178" cy="307777"/>
          </a:xfrm>
          <a:prstGeom prst="rect">
            <a:avLst/>
          </a:prstGeom>
          <a:noFill/>
        </p:spPr>
        <p:txBody>
          <a:bodyPr wrap="none" rtlCol="0">
            <a:spAutoFit/>
          </a:bodyPr>
          <a:lstStyle/>
          <a:p>
            <a:r>
              <a:rPr lang="en-US" sz="1400" dirty="0"/>
              <a:t>Rose et al. 2005</a:t>
            </a:r>
          </a:p>
        </p:txBody>
      </p:sp>
      <p:sp>
        <p:nvSpPr>
          <p:cNvPr id="15" name="TextBox 14"/>
          <p:cNvSpPr txBox="1"/>
          <p:nvPr/>
        </p:nvSpPr>
        <p:spPr>
          <a:xfrm>
            <a:off x="-941292" y="3718565"/>
            <a:ext cx="3126878" cy="461665"/>
          </a:xfrm>
          <a:prstGeom prst="rect">
            <a:avLst/>
          </a:prstGeom>
          <a:noFill/>
        </p:spPr>
        <p:txBody>
          <a:bodyPr wrap="none" rtlCol="0">
            <a:spAutoFit/>
            <a:scene3d>
              <a:camera prst="orthographicFront">
                <a:rot lat="0" lon="0" rev="5400000"/>
              </a:camera>
              <a:lightRig rig="threePt" dir="t"/>
            </a:scene3d>
          </a:bodyPr>
          <a:lstStyle/>
          <a:p>
            <a:r>
              <a:rPr lang="en-US" sz="2400" dirty="0">
                <a:solidFill>
                  <a:srgbClr val="FF0000"/>
                </a:solidFill>
              </a:rPr>
              <a:t>Flowering Probability</a:t>
            </a:r>
          </a:p>
        </p:txBody>
      </p:sp>
      <p:sp>
        <p:nvSpPr>
          <p:cNvPr id="16" name="TextBox 15"/>
          <p:cNvSpPr txBox="1"/>
          <p:nvPr/>
        </p:nvSpPr>
        <p:spPr>
          <a:xfrm>
            <a:off x="4226534" y="6296785"/>
            <a:ext cx="1180353" cy="461665"/>
          </a:xfrm>
          <a:prstGeom prst="rect">
            <a:avLst/>
          </a:prstGeom>
          <a:noFill/>
        </p:spPr>
        <p:txBody>
          <a:bodyPr wrap="square" rtlCol="0">
            <a:spAutoFit/>
          </a:bodyPr>
          <a:lstStyle/>
          <a:p>
            <a:r>
              <a:rPr lang="en-US" sz="2400" dirty="0">
                <a:solidFill>
                  <a:srgbClr val="FF0000"/>
                </a:solidFill>
              </a:rPr>
              <a:t>Size</a:t>
            </a:r>
          </a:p>
        </p:txBody>
      </p:sp>
    </p:spTree>
    <p:extLst>
      <p:ext uri="{BB962C8B-B14F-4D97-AF65-F5344CB8AC3E}">
        <p14:creationId xmlns:p14="http://schemas.microsoft.com/office/powerpoint/2010/main" val="80005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49521"/>
            <a:ext cx="8492565" cy="990600"/>
          </a:xfrm>
        </p:spPr>
        <p:txBody>
          <a:bodyPr>
            <a:normAutofit fontScale="90000"/>
          </a:bodyPr>
          <a:lstStyle/>
          <a:p>
            <a:r>
              <a:rPr lang="en-US" dirty="0"/>
              <a:t>Vital Rate Regression: Fecundity – f</a:t>
            </a:r>
            <a:r>
              <a:rPr lang="en-US" baseline="-25000" dirty="0"/>
              <a:t>seeds</a:t>
            </a:r>
            <a:r>
              <a:rPr lang="en-US" dirty="0"/>
              <a:t>(x)</a:t>
            </a:r>
          </a:p>
        </p:txBody>
      </p:sp>
      <p:pic>
        <p:nvPicPr>
          <p:cNvPr id="4" name="Picture 3" descr="Screen shot 2010-12-07 at 11.09.09 AM.png"/>
          <p:cNvPicPr>
            <a:picLocks noChangeAspect="1"/>
          </p:cNvPicPr>
          <p:nvPr/>
        </p:nvPicPr>
        <p:blipFill rotWithShape="1">
          <a:blip r:embed="rId3"/>
          <a:srcRect b="7635"/>
          <a:stretch/>
        </p:blipFill>
        <p:spPr>
          <a:xfrm>
            <a:off x="640154" y="1553888"/>
            <a:ext cx="1947316" cy="2285994"/>
          </a:xfrm>
          <a:prstGeom prst="rect">
            <a:avLst/>
          </a:prstGeom>
        </p:spPr>
      </p:pic>
      <p:sp>
        <p:nvSpPr>
          <p:cNvPr id="5" name="TextBox 4"/>
          <p:cNvSpPr txBox="1"/>
          <p:nvPr/>
        </p:nvSpPr>
        <p:spPr>
          <a:xfrm>
            <a:off x="601477" y="1189926"/>
            <a:ext cx="1871413" cy="307777"/>
          </a:xfrm>
          <a:prstGeom prst="rect">
            <a:avLst/>
          </a:prstGeom>
          <a:noFill/>
        </p:spPr>
        <p:txBody>
          <a:bodyPr wrap="none" rtlCol="0">
            <a:spAutoFit/>
          </a:bodyPr>
          <a:lstStyle/>
          <a:p>
            <a:r>
              <a:rPr lang="en-US" sz="1400" dirty="0"/>
              <a:t>Easterling et al. 2000</a:t>
            </a:r>
          </a:p>
        </p:txBody>
      </p:sp>
      <p:sp>
        <p:nvSpPr>
          <p:cNvPr id="6" name="TextBox 5"/>
          <p:cNvSpPr txBox="1"/>
          <p:nvPr/>
        </p:nvSpPr>
        <p:spPr>
          <a:xfrm>
            <a:off x="3197409" y="1189926"/>
            <a:ext cx="1651727" cy="307777"/>
          </a:xfrm>
          <a:prstGeom prst="rect">
            <a:avLst/>
          </a:prstGeom>
          <a:noFill/>
        </p:spPr>
        <p:txBody>
          <a:bodyPr wrap="none" rtlCol="0">
            <a:spAutoFit/>
          </a:bodyPr>
          <a:lstStyle/>
          <a:p>
            <a:r>
              <a:rPr lang="en-US" sz="1400" dirty="0"/>
              <a:t>Metcalf et al. 2009</a:t>
            </a:r>
          </a:p>
        </p:txBody>
      </p:sp>
      <p:pic>
        <p:nvPicPr>
          <p:cNvPr id="8" name="Picture 7" descr="Screen Shot 2012-07-29 at 9.19.28 PM.png"/>
          <p:cNvPicPr>
            <a:picLocks noChangeAspect="1"/>
          </p:cNvPicPr>
          <p:nvPr/>
        </p:nvPicPr>
        <p:blipFill rotWithShape="1">
          <a:blip r:embed="rId4">
            <a:extLst>
              <a:ext uri="{28A0092B-C50C-407E-A947-70E740481C1C}">
                <a14:useLocalDpi xmlns:a14="http://schemas.microsoft.com/office/drawing/2010/main" val="0"/>
              </a:ext>
            </a:extLst>
          </a:blip>
          <a:srcRect b="7328"/>
          <a:stretch/>
        </p:blipFill>
        <p:spPr>
          <a:xfrm>
            <a:off x="6015015" y="1706285"/>
            <a:ext cx="2606042" cy="2133597"/>
          </a:xfrm>
          <a:prstGeom prst="rect">
            <a:avLst/>
          </a:prstGeom>
        </p:spPr>
      </p:pic>
      <p:sp>
        <p:nvSpPr>
          <p:cNvPr id="9" name="TextBox 8"/>
          <p:cNvSpPr txBox="1"/>
          <p:nvPr/>
        </p:nvSpPr>
        <p:spPr>
          <a:xfrm>
            <a:off x="6181229" y="1180357"/>
            <a:ext cx="2439828" cy="307777"/>
          </a:xfrm>
          <a:prstGeom prst="rect">
            <a:avLst/>
          </a:prstGeom>
          <a:noFill/>
        </p:spPr>
        <p:txBody>
          <a:bodyPr wrap="none" rtlCol="0">
            <a:spAutoFit/>
          </a:bodyPr>
          <a:lstStyle/>
          <a:p>
            <a:r>
              <a:rPr lang="en-US" sz="1400" dirty="0"/>
              <a:t>Ferrer-Cervantes et al. 2012</a:t>
            </a:r>
          </a:p>
        </p:txBody>
      </p:sp>
      <p:sp>
        <p:nvSpPr>
          <p:cNvPr id="10" name="TextBox 9"/>
          <p:cNvSpPr txBox="1"/>
          <p:nvPr/>
        </p:nvSpPr>
        <p:spPr>
          <a:xfrm>
            <a:off x="601477" y="3904005"/>
            <a:ext cx="1878251" cy="307777"/>
          </a:xfrm>
          <a:prstGeom prst="rect">
            <a:avLst/>
          </a:prstGeom>
          <a:noFill/>
        </p:spPr>
        <p:txBody>
          <a:bodyPr wrap="none" rtlCol="0">
            <a:spAutoFit/>
          </a:bodyPr>
          <a:lstStyle/>
          <a:p>
            <a:r>
              <a:rPr lang="en-US" sz="1400" dirty="0"/>
              <a:t>Jongejans et al. 2011</a:t>
            </a:r>
          </a:p>
        </p:txBody>
      </p:sp>
      <p:pic>
        <p:nvPicPr>
          <p:cNvPr id="11" name="Picture 10" descr="Screen Shot 2012-07-29 at 9.31.32 PM.png"/>
          <p:cNvPicPr>
            <a:picLocks noChangeAspect="1"/>
          </p:cNvPicPr>
          <p:nvPr/>
        </p:nvPicPr>
        <p:blipFill rotWithShape="1">
          <a:blip r:embed="rId5">
            <a:extLst>
              <a:ext uri="{28A0092B-C50C-407E-A947-70E740481C1C}">
                <a14:useLocalDpi xmlns:a14="http://schemas.microsoft.com/office/drawing/2010/main" val="0"/>
              </a:ext>
            </a:extLst>
          </a:blip>
          <a:srcRect b="9940"/>
          <a:stretch/>
        </p:blipFill>
        <p:spPr>
          <a:xfrm>
            <a:off x="640154" y="4198631"/>
            <a:ext cx="2323456" cy="2106547"/>
          </a:xfrm>
          <a:prstGeom prst="rect">
            <a:avLst/>
          </a:prstGeom>
        </p:spPr>
      </p:pic>
      <p:sp>
        <p:nvSpPr>
          <p:cNvPr id="12" name="TextBox 11"/>
          <p:cNvSpPr txBox="1"/>
          <p:nvPr/>
        </p:nvSpPr>
        <p:spPr>
          <a:xfrm>
            <a:off x="6181229" y="3890854"/>
            <a:ext cx="1788308" cy="307777"/>
          </a:xfrm>
          <a:prstGeom prst="rect">
            <a:avLst/>
          </a:prstGeom>
          <a:noFill/>
        </p:spPr>
        <p:txBody>
          <a:bodyPr wrap="none" rtlCol="0">
            <a:spAutoFit/>
          </a:bodyPr>
          <a:lstStyle/>
          <a:p>
            <a:r>
              <a:rPr lang="en-US" sz="1400" dirty="0"/>
              <a:t>Dahlgren et al. 2011</a:t>
            </a:r>
          </a:p>
        </p:txBody>
      </p:sp>
      <p:pic>
        <p:nvPicPr>
          <p:cNvPr id="13" name="Picture 12" descr="Screen Shot 2012-07-29 at 9.51.33 PM.png"/>
          <p:cNvPicPr>
            <a:picLocks noChangeAspect="1"/>
          </p:cNvPicPr>
          <p:nvPr/>
        </p:nvPicPr>
        <p:blipFill rotWithShape="1">
          <a:blip r:embed="rId6">
            <a:extLst>
              <a:ext uri="{28A0092B-C50C-407E-A947-70E740481C1C}">
                <a14:useLocalDpi xmlns:a14="http://schemas.microsoft.com/office/drawing/2010/main" val="0"/>
              </a:ext>
            </a:extLst>
          </a:blip>
          <a:srcRect b="9803"/>
          <a:stretch/>
        </p:blipFill>
        <p:spPr>
          <a:xfrm>
            <a:off x="6015015" y="4187231"/>
            <a:ext cx="2763779" cy="2031841"/>
          </a:xfrm>
          <a:prstGeom prst="rect">
            <a:avLst/>
          </a:prstGeom>
        </p:spPr>
      </p:pic>
      <p:sp>
        <p:nvSpPr>
          <p:cNvPr id="14" name="TextBox 13"/>
          <p:cNvSpPr txBox="1"/>
          <p:nvPr/>
        </p:nvSpPr>
        <p:spPr>
          <a:xfrm>
            <a:off x="3221354" y="3904005"/>
            <a:ext cx="1492178" cy="307777"/>
          </a:xfrm>
          <a:prstGeom prst="rect">
            <a:avLst/>
          </a:prstGeom>
          <a:noFill/>
        </p:spPr>
        <p:txBody>
          <a:bodyPr wrap="none" rtlCol="0">
            <a:spAutoFit/>
          </a:bodyPr>
          <a:lstStyle/>
          <a:p>
            <a:r>
              <a:rPr lang="en-US" sz="1400" dirty="0"/>
              <a:t>Rose et al. 2005</a:t>
            </a:r>
          </a:p>
        </p:txBody>
      </p:sp>
      <p:pic>
        <p:nvPicPr>
          <p:cNvPr id="15" name="Picture 14" descr="Screen Shot 2012-07-29 at 9.59.20 PM.png"/>
          <p:cNvPicPr>
            <a:picLocks noChangeAspect="1"/>
          </p:cNvPicPr>
          <p:nvPr/>
        </p:nvPicPr>
        <p:blipFill rotWithShape="1">
          <a:blip r:embed="rId7">
            <a:extLst>
              <a:ext uri="{28A0092B-C50C-407E-A947-70E740481C1C}">
                <a14:useLocalDpi xmlns:a14="http://schemas.microsoft.com/office/drawing/2010/main" val="0"/>
              </a:ext>
            </a:extLst>
          </a:blip>
          <a:srcRect b="8139"/>
          <a:stretch/>
        </p:blipFill>
        <p:spPr>
          <a:xfrm>
            <a:off x="3197409" y="4187231"/>
            <a:ext cx="2413373" cy="2106546"/>
          </a:xfrm>
          <a:prstGeom prst="rect">
            <a:avLst/>
          </a:prstGeom>
        </p:spPr>
      </p:pic>
      <p:pic>
        <p:nvPicPr>
          <p:cNvPr id="16" name="Picture 15" descr="Screen Shot 2012-07-29 at 10.02.07 PM.png"/>
          <p:cNvPicPr>
            <a:picLocks noChangeAspect="1"/>
          </p:cNvPicPr>
          <p:nvPr/>
        </p:nvPicPr>
        <p:blipFill rotWithShape="1">
          <a:blip r:embed="rId8">
            <a:extLst>
              <a:ext uri="{28A0092B-C50C-407E-A947-70E740481C1C}">
                <a14:useLocalDpi xmlns:a14="http://schemas.microsoft.com/office/drawing/2010/main" val="0"/>
              </a:ext>
            </a:extLst>
          </a:blip>
          <a:srcRect b="12574"/>
          <a:stretch/>
        </p:blipFill>
        <p:spPr>
          <a:xfrm>
            <a:off x="3221354" y="1559258"/>
            <a:ext cx="2526832" cy="2161096"/>
          </a:xfrm>
          <a:prstGeom prst="rect">
            <a:avLst/>
          </a:prstGeom>
        </p:spPr>
      </p:pic>
      <p:sp>
        <p:nvSpPr>
          <p:cNvPr id="17" name="TextBox 16"/>
          <p:cNvSpPr txBox="1"/>
          <p:nvPr/>
        </p:nvSpPr>
        <p:spPr>
          <a:xfrm>
            <a:off x="4226534" y="6296785"/>
            <a:ext cx="1180353" cy="461665"/>
          </a:xfrm>
          <a:prstGeom prst="rect">
            <a:avLst/>
          </a:prstGeom>
          <a:noFill/>
        </p:spPr>
        <p:txBody>
          <a:bodyPr wrap="square" rtlCol="0">
            <a:spAutoFit/>
          </a:bodyPr>
          <a:lstStyle/>
          <a:p>
            <a:r>
              <a:rPr lang="en-US" sz="2400" dirty="0">
                <a:solidFill>
                  <a:srgbClr val="FF0000"/>
                </a:solidFill>
              </a:rPr>
              <a:t>Size</a:t>
            </a:r>
          </a:p>
        </p:txBody>
      </p:sp>
      <p:sp>
        <p:nvSpPr>
          <p:cNvPr id="3" name="TextBox 2"/>
          <p:cNvSpPr txBox="1"/>
          <p:nvPr/>
        </p:nvSpPr>
        <p:spPr>
          <a:xfrm>
            <a:off x="-935572" y="3720236"/>
            <a:ext cx="2648081" cy="461665"/>
          </a:xfrm>
          <a:prstGeom prst="rect">
            <a:avLst/>
          </a:prstGeom>
          <a:noFill/>
        </p:spPr>
        <p:txBody>
          <a:bodyPr wrap="none" rtlCol="0">
            <a:spAutoFit/>
            <a:scene3d>
              <a:camera prst="orthographicFront">
                <a:rot lat="0" lon="0" rev="5400000"/>
              </a:camera>
              <a:lightRig rig="threePt" dir="t"/>
            </a:scene3d>
          </a:bodyPr>
          <a:lstStyle/>
          <a:p>
            <a:r>
              <a:rPr lang="en-US" sz="2400" dirty="0">
                <a:solidFill>
                  <a:srgbClr val="FF0000"/>
                </a:solidFill>
              </a:rPr>
              <a:t>Number of Babies</a:t>
            </a:r>
          </a:p>
        </p:txBody>
      </p:sp>
    </p:spTree>
    <p:extLst>
      <p:ext uri="{BB962C8B-B14F-4D97-AF65-F5344CB8AC3E}">
        <p14:creationId xmlns:p14="http://schemas.microsoft.com/office/powerpoint/2010/main" val="11630954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44704" y="1978958"/>
            <a:ext cx="657412" cy="776941"/>
          </a:xfrm>
          <a:prstGeom prst="rect">
            <a:avLst/>
          </a:prstGeom>
          <a:solidFill>
            <a:srgbClr val="FFFFFF"/>
          </a:solidFill>
        </p:spPr>
        <p:txBody>
          <a:bodyPr wrap="square" rtlCol="0">
            <a:spAutoFit/>
          </a:bodyPr>
          <a:lstStyle/>
          <a:p>
            <a:endParaRPr lang="en-US" dirty="0"/>
          </a:p>
        </p:txBody>
      </p:sp>
      <p:sp>
        <p:nvSpPr>
          <p:cNvPr id="7" name="TextBox 6"/>
          <p:cNvSpPr txBox="1"/>
          <p:nvPr/>
        </p:nvSpPr>
        <p:spPr>
          <a:xfrm>
            <a:off x="457200" y="1978958"/>
            <a:ext cx="642470" cy="369332"/>
          </a:xfrm>
          <a:prstGeom prst="rect">
            <a:avLst/>
          </a:prstGeom>
          <a:solidFill>
            <a:schemeClr val="bg1"/>
          </a:solidFill>
        </p:spPr>
        <p:txBody>
          <a:bodyPr wrap="square" rtlCol="0">
            <a:spAutoFit/>
          </a:bodyPr>
          <a:lstStyle/>
          <a:p>
            <a:endParaRPr lang="en-US" dirty="0">
              <a:solidFill>
                <a:schemeClr val="bg1"/>
              </a:solidFill>
            </a:endParaRPr>
          </a:p>
        </p:txBody>
      </p:sp>
      <p:sp>
        <p:nvSpPr>
          <p:cNvPr id="11" name="TextBox 10"/>
          <p:cNvSpPr txBox="1"/>
          <p:nvPr/>
        </p:nvSpPr>
        <p:spPr>
          <a:xfrm>
            <a:off x="253999" y="1957289"/>
            <a:ext cx="851647" cy="657412"/>
          </a:xfrm>
          <a:prstGeom prst="rect">
            <a:avLst/>
          </a:prstGeom>
          <a:solidFill>
            <a:srgbClr val="FFFFFF"/>
          </a:solidFill>
        </p:spPr>
        <p:txBody>
          <a:bodyPr wrap="square" rtlCol="0">
            <a:spAutoFit/>
          </a:bodyPr>
          <a:lstStyle/>
          <a:p>
            <a:endParaRPr lang="en-US" dirty="0"/>
          </a:p>
        </p:txBody>
      </p:sp>
      <p:pic>
        <p:nvPicPr>
          <p:cNvPr id="9" name="Picture 2"/>
          <p:cNvPicPr>
            <a:picLocks noChangeAspect="1" noChangeArrowheads="1"/>
          </p:cNvPicPr>
          <p:nvPr/>
        </p:nvPicPr>
        <p:blipFill rotWithShape="1">
          <a:blip r:embed="rId3" cstate="print"/>
          <a:srcRect r="79785"/>
          <a:stretch/>
        </p:blipFill>
        <p:spPr bwMode="auto">
          <a:xfrm>
            <a:off x="630227" y="2073809"/>
            <a:ext cx="1274870" cy="4579533"/>
          </a:xfrm>
          <a:prstGeom prst="rect">
            <a:avLst/>
          </a:prstGeom>
          <a:noFill/>
          <a:ln w="9525">
            <a:noFill/>
            <a:miter lim="800000"/>
            <a:headEnd/>
            <a:tailEnd/>
          </a:ln>
        </p:spPr>
      </p:pic>
      <p:pic>
        <p:nvPicPr>
          <p:cNvPr id="8" name="Picture 2"/>
          <p:cNvPicPr>
            <a:picLocks noChangeAspect="1" noChangeArrowheads="1"/>
          </p:cNvPicPr>
          <p:nvPr/>
        </p:nvPicPr>
        <p:blipFill rotWithShape="1">
          <a:blip r:embed="rId3" cstate="print"/>
          <a:srcRect b="87150"/>
          <a:stretch/>
        </p:blipFill>
        <p:spPr bwMode="auto">
          <a:xfrm>
            <a:off x="342686" y="1727277"/>
            <a:ext cx="6120996" cy="571153"/>
          </a:xfrm>
          <a:prstGeom prst="rect">
            <a:avLst/>
          </a:prstGeom>
          <a:noFill/>
          <a:ln w="9525">
            <a:noFill/>
            <a:miter lim="800000"/>
            <a:headEnd/>
            <a:tailEnd/>
          </a:ln>
        </p:spPr>
      </p:pic>
      <p:sp>
        <p:nvSpPr>
          <p:cNvPr id="12" name="Title 1"/>
          <p:cNvSpPr txBox="1">
            <a:spLocks/>
          </p:cNvSpPr>
          <p:nvPr/>
        </p:nvSpPr>
        <p:spPr>
          <a:xfrm>
            <a:off x="457200" y="392272"/>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What is an IPM?</a:t>
            </a:r>
            <a:endParaRPr lang="en-US" dirty="0"/>
          </a:p>
        </p:txBody>
      </p:sp>
      <p:sp>
        <p:nvSpPr>
          <p:cNvPr id="13" name="Content Placeholder 2"/>
          <p:cNvSpPr txBox="1">
            <a:spLocks/>
          </p:cNvSpPr>
          <p:nvPr/>
        </p:nvSpPr>
        <p:spPr>
          <a:xfrm>
            <a:off x="5553099" y="861395"/>
            <a:ext cx="3369837" cy="650077"/>
          </a:xfrm>
          <a:prstGeom prst="rect">
            <a:avLst/>
          </a:prstGeom>
          <a:solidFill>
            <a:schemeClr val="bg1">
              <a:lumMod val="85000"/>
            </a:schemeClr>
          </a:solidFill>
          <a:ln>
            <a:solidFill>
              <a:srgbClr val="000000"/>
            </a:solidFill>
          </a:ln>
        </p:spPr>
        <p:txBody>
          <a:bodyPr vert="horz" lIns="91440" tIns="45720" rIns="91440" bIns="45720" rtlCol="0">
            <a:normAutofit fontScale="850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dirty="0" smtClean="0"/>
              <a:t>Lefkovich matrix for a long-lived perennial shrub</a:t>
            </a:r>
          </a:p>
        </p:txBody>
      </p:sp>
      <p:pic>
        <p:nvPicPr>
          <p:cNvPr id="15" name="Picture 14" descr="Screen Shot 2013-01-09 at 3.32.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494" y="2368446"/>
            <a:ext cx="6024826" cy="4318595"/>
          </a:xfrm>
          <a:prstGeom prst="rect">
            <a:avLst/>
          </a:prstGeom>
        </p:spPr>
      </p:pic>
      <p:sp>
        <p:nvSpPr>
          <p:cNvPr id="17" name="TextBox 16"/>
          <p:cNvSpPr txBox="1"/>
          <p:nvPr/>
        </p:nvSpPr>
        <p:spPr>
          <a:xfrm rot="5400000">
            <a:off x="7428291" y="4031433"/>
            <a:ext cx="1621658" cy="830997"/>
          </a:xfrm>
          <a:prstGeom prst="rect">
            <a:avLst/>
          </a:prstGeom>
          <a:noFill/>
        </p:spPr>
        <p:txBody>
          <a:bodyPr wrap="none" rtlCol="0">
            <a:spAutoFit/>
          </a:bodyPr>
          <a:lstStyle/>
          <a:p>
            <a:r>
              <a:rPr lang="en-US" sz="2400" dirty="0" smtClean="0"/>
              <a:t>Transition </a:t>
            </a:r>
          </a:p>
          <a:p>
            <a:r>
              <a:rPr lang="en-US" sz="2400" dirty="0" smtClean="0"/>
              <a:t>Probability </a:t>
            </a:r>
            <a:endParaRPr lang="en-US" sz="2400" dirty="0"/>
          </a:p>
        </p:txBody>
      </p:sp>
      <p:sp>
        <p:nvSpPr>
          <p:cNvPr id="2" name="TextBox 1"/>
          <p:cNvSpPr txBox="1"/>
          <p:nvPr/>
        </p:nvSpPr>
        <p:spPr>
          <a:xfrm rot="16200000">
            <a:off x="-90748" y="4372402"/>
            <a:ext cx="1123437" cy="369332"/>
          </a:xfrm>
          <a:prstGeom prst="rect">
            <a:avLst/>
          </a:prstGeom>
          <a:noFill/>
        </p:spPr>
        <p:txBody>
          <a:bodyPr wrap="none" rtlCol="0">
            <a:spAutoFit/>
          </a:bodyPr>
          <a:lstStyle/>
          <a:p>
            <a:r>
              <a:rPr lang="en-US" b="1" dirty="0"/>
              <a:t>T</a:t>
            </a:r>
            <a:r>
              <a:rPr lang="en-US" b="1" dirty="0" smtClean="0"/>
              <a:t>ime t+1</a:t>
            </a:r>
            <a:endParaRPr lang="en-US" b="1" dirty="0"/>
          </a:p>
        </p:txBody>
      </p:sp>
      <p:sp>
        <p:nvSpPr>
          <p:cNvPr id="3" name="TextBox 2"/>
          <p:cNvSpPr txBox="1"/>
          <p:nvPr/>
        </p:nvSpPr>
        <p:spPr>
          <a:xfrm>
            <a:off x="3665639" y="1326806"/>
            <a:ext cx="864339" cy="369332"/>
          </a:xfrm>
          <a:prstGeom prst="rect">
            <a:avLst/>
          </a:prstGeom>
          <a:noFill/>
        </p:spPr>
        <p:txBody>
          <a:bodyPr wrap="none" rtlCol="0">
            <a:spAutoFit/>
          </a:bodyPr>
          <a:lstStyle/>
          <a:p>
            <a:r>
              <a:rPr lang="en-US" b="1" dirty="0"/>
              <a:t>T</a:t>
            </a:r>
            <a:r>
              <a:rPr lang="en-US" b="1" dirty="0" smtClean="0"/>
              <a:t>ime t</a:t>
            </a:r>
            <a:endParaRPr lang="en-US" b="1" dirty="0"/>
          </a:p>
        </p:txBody>
      </p:sp>
    </p:spTree>
    <p:extLst>
      <p:ext uri="{BB962C8B-B14F-4D97-AF65-F5344CB8AC3E}">
        <p14:creationId xmlns:p14="http://schemas.microsoft.com/office/powerpoint/2010/main" val="1970273199"/>
      </p:ext>
    </p:extLst>
  </p:cSld>
  <p:clrMapOvr>
    <a:masterClrMapping/>
  </p:clrMapOvr>
  <mc:AlternateContent xmlns:mc="http://schemas.openxmlformats.org/markup-compatibility/2006" xmlns:p14="http://schemas.microsoft.com/office/powerpoint/2010/main">
    <mc:Choice Requires="p14">
      <p:transition spd="slow" p14:dur="2000" advTm="36509"/>
    </mc:Choice>
    <mc:Fallback xmlns="">
      <p:transition xmlns:p14="http://schemas.microsoft.com/office/powerpoint/2010/main" spd="slow" advTm="36509"/>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48" y="533400"/>
            <a:ext cx="8686801" cy="990600"/>
          </a:xfrm>
        </p:spPr>
        <p:txBody>
          <a:bodyPr>
            <a:normAutofit fontScale="90000"/>
          </a:bodyPr>
          <a:lstStyle/>
          <a:p>
            <a:r>
              <a:rPr lang="en-US" dirty="0"/>
              <a:t>Vital Rate Regression: Fecundity – f</a:t>
            </a:r>
            <a:r>
              <a:rPr lang="en-US" baseline="-25000" dirty="0" smtClean="0"/>
              <a:t>recruit</a:t>
            </a:r>
            <a:r>
              <a:rPr lang="en-US" dirty="0" smtClean="0"/>
              <a:t>(x,y)</a:t>
            </a:r>
            <a:endParaRPr lang="en-US" dirty="0"/>
          </a:p>
        </p:txBody>
      </p:sp>
      <p:graphicFrame>
        <p:nvGraphicFramePr>
          <p:cNvPr id="114690" name="Object 2"/>
          <p:cNvGraphicFramePr>
            <a:graphicFrameLocks noChangeAspect="1"/>
          </p:cNvGraphicFramePr>
          <p:nvPr>
            <p:extLst>
              <p:ext uri="{D42A27DB-BD31-4B8C-83A1-F6EECF244321}">
                <p14:modId xmlns:p14="http://schemas.microsoft.com/office/powerpoint/2010/main" val="2762098826"/>
              </p:ext>
            </p:extLst>
          </p:nvPr>
        </p:nvGraphicFramePr>
        <p:xfrm>
          <a:off x="412377" y="2271710"/>
          <a:ext cx="4283075" cy="2332037"/>
        </p:xfrm>
        <a:graphic>
          <a:graphicData uri="http://schemas.openxmlformats.org/presentationml/2006/ole">
            <mc:AlternateContent xmlns:mc="http://schemas.openxmlformats.org/markup-compatibility/2006">
              <mc:Choice xmlns:v="urn:schemas-microsoft-com:vml" Requires="v">
                <p:oleObj spid="_x0000_s8492" name="Equation" r:id="rId3" imgW="2032000" imgH="1104900" progId="Equation.3">
                  <p:embed/>
                </p:oleObj>
              </mc:Choice>
              <mc:Fallback>
                <p:oleObj name="Equation" r:id="rId3" imgW="2032000" imgH="1104900" progId="Equation.3">
                  <p:embed/>
                  <p:pic>
                    <p:nvPicPr>
                      <p:cNvPr id="0" name=""/>
                      <p:cNvPicPr>
                        <a:picLocks noChangeAspect="1" noChangeArrowheads="1"/>
                      </p:cNvPicPr>
                      <p:nvPr/>
                    </p:nvPicPr>
                    <p:blipFill>
                      <a:blip r:embed="rId4"/>
                      <a:srcRect/>
                      <a:stretch>
                        <a:fillRect/>
                      </a:stretch>
                    </p:blipFill>
                    <p:spPr bwMode="auto">
                      <a:xfrm>
                        <a:off x="412377" y="2271710"/>
                        <a:ext cx="4283075" cy="2332037"/>
                      </a:xfrm>
                      <a:prstGeom prst="rect">
                        <a:avLst/>
                      </a:prstGeom>
                      <a:noFill/>
                      <a:extLst/>
                    </p:spPr>
                  </p:pic>
                </p:oleObj>
              </mc:Fallback>
            </mc:AlternateContent>
          </a:graphicData>
        </a:graphic>
      </p:graphicFrame>
      <p:pic>
        <p:nvPicPr>
          <p:cNvPr id="11" name="Picture 10" descr="recruit_size.tiff"/>
          <p:cNvPicPr/>
          <p:nvPr/>
        </p:nvPicPr>
        <p:blipFill>
          <a:blip r:embed="rId5" cstate="print"/>
          <a:srcRect t="11124" r="2381"/>
          <a:stretch>
            <a:fillRect/>
          </a:stretch>
        </p:blipFill>
        <p:spPr>
          <a:xfrm>
            <a:off x="4788649" y="1524000"/>
            <a:ext cx="4191000" cy="3511176"/>
          </a:xfrm>
          <a:prstGeom prst="rect">
            <a:avLst/>
          </a:prstGeom>
        </p:spPr>
      </p:pic>
    </p:spTree>
    <p:extLst>
      <p:ext uri="{BB962C8B-B14F-4D97-AF65-F5344CB8AC3E}">
        <p14:creationId xmlns:p14="http://schemas.microsoft.com/office/powerpoint/2010/main" val="24539814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461" y="513976"/>
            <a:ext cx="8686800" cy="990600"/>
          </a:xfrm>
        </p:spPr>
        <p:txBody>
          <a:bodyPr>
            <a:normAutofit fontScale="90000"/>
          </a:bodyPr>
          <a:lstStyle/>
          <a:p>
            <a:r>
              <a:rPr lang="en-US" dirty="0"/>
              <a:t>Vital Rate Regression: Fecundity – f</a:t>
            </a:r>
            <a:r>
              <a:rPr lang="en-US" baseline="-25000" dirty="0" smtClean="0"/>
              <a:t>recruit</a:t>
            </a:r>
            <a:r>
              <a:rPr lang="en-US" dirty="0" smtClean="0"/>
              <a:t>(x,y)</a:t>
            </a:r>
            <a:endParaRPr lang="en-US" dirty="0"/>
          </a:p>
        </p:txBody>
      </p:sp>
      <p:pic>
        <p:nvPicPr>
          <p:cNvPr id="9" name="Picture 8" descr="Screen shot 2010-12-07 at 11.09.20 AM.png"/>
          <p:cNvPicPr>
            <a:picLocks noChangeAspect="1"/>
          </p:cNvPicPr>
          <p:nvPr/>
        </p:nvPicPr>
        <p:blipFill>
          <a:blip r:embed="rId4"/>
          <a:stretch>
            <a:fillRect/>
          </a:stretch>
        </p:blipFill>
        <p:spPr>
          <a:xfrm>
            <a:off x="5573060" y="1996575"/>
            <a:ext cx="3446848" cy="4219031"/>
          </a:xfrm>
          <a:prstGeom prst="rect">
            <a:avLst/>
          </a:prstGeom>
        </p:spPr>
      </p:pic>
      <p:sp>
        <p:nvSpPr>
          <p:cNvPr id="12" name="TextBox 11"/>
          <p:cNvSpPr txBox="1"/>
          <p:nvPr/>
        </p:nvSpPr>
        <p:spPr>
          <a:xfrm>
            <a:off x="6305176" y="6424780"/>
            <a:ext cx="2625085" cy="307777"/>
          </a:xfrm>
          <a:prstGeom prst="rect">
            <a:avLst/>
          </a:prstGeom>
          <a:noFill/>
        </p:spPr>
        <p:txBody>
          <a:bodyPr wrap="square" rtlCol="0">
            <a:spAutoFit/>
          </a:bodyPr>
          <a:lstStyle/>
          <a:p>
            <a:r>
              <a:rPr lang="en-US" sz="1400" dirty="0" smtClean="0"/>
              <a:t>Easterling et al. 2000</a:t>
            </a:r>
            <a:endParaRPr lang="en-US" sz="1400" dirty="0"/>
          </a:p>
        </p:txBody>
      </p:sp>
      <p:graphicFrame>
        <p:nvGraphicFramePr>
          <p:cNvPr id="114690" name="Object 2"/>
          <p:cNvGraphicFramePr>
            <a:graphicFrameLocks noChangeAspect="1"/>
          </p:cNvGraphicFramePr>
          <p:nvPr>
            <p:extLst>
              <p:ext uri="{D42A27DB-BD31-4B8C-83A1-F6EECF244321}">
                <p14:modId xmlns:p14="http://schemas.microsoft.com/office/powerpoint/2010/main" val="3969224572"/>
              </p:ext>
            </p:extLst>
          </p:nvPr>
        </p:nvGraphicFramePr>
        <p:xfrm>
          <a:off x="402479" y="2243863"/>
          <a:ext cx="5326754" cy="3911901"/>
        </p:xfrm>
        <a:graphic>
          <a:graphicData uri="http://schemas.openxmlformats.org/presentationml/2006/ole">
            <mc:AlternateContent xmlns:mc="http://schemas.openxmlformats.org/markup-compatibility/2006">
              <mc:Choice xmlns:v="urn:schemas-microsoft-com:vml" Requires="v">
                <p:oleObj spid="_x0000_s20744" name="Equation" r:id="rId5" imgW="2527300" imgH="1854200" progId="Equation.3">
                  <p:embed/>
                </p:oleObj>
              </mc:Choice>
              <mc:Fallback>
                <p:oleObj name="Equation" r:id="rId5" imgW="2527300" imgH="1854200" progId="Equation.3">
                  <p:embed/>
                  <p:pic>
                    <p:nvPicPr>
                      <p:cNvPr id="0" name=""/>
                      <p:cNvPicPr>
                        <a:picLocks noChangeAspect="1" noChangeArrowheads="1"/>
                      </p:cNvPicPr>
                      <p:nvPr/>
                    </p:nvPicPr>
                    <p:blipFill>
                      <a:blip r:embed="rId6"/>
                      <a:srcRect/>
                      <a:stretch>
                        <a:fillRect/>
                      </a:stretch>
                    </p:blipFill>
                    <p:spPr bwMode="auto">
                      <a:xfrm>
                        <a:off x="402479" y="2243863"/>
                        <a:ext cx="5326754" cy="3911901"/>
                      </a:xfrm>
                      <a:prstGeom prst="rect">
                        <a:avLst/>
                      </a:prstGeom>
                      <a:noFill/>
                      <a:extLst/>
                    </p:spPr>
                  </p:pic>
                </p:oleObj>
              </mc:Fallback>
            </mc:AlternateContent>
          </a:graphicData>
        </a:graphic>
      </p:graphicFrame>
      <p:cxnSp>
        <p:nvCxnSpPr>
          <p:cNvPr id="5" name="Straight Arrow Connector 4"/>
          <p:cNvCxnSpPr/>
          <p:nvPr/>
        </p:nvCxnSpPr>
        <p:spPr>
          <a:xfrm>
            <a:off x="2166470" y="4990353"/>
            <a:ext cx="4497295" cy="149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3994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 t="66052"/>
          <a:stretch/>
        </p:blipFill>
        <p:spPr>
          <a:xfrm>
            <a:off x="4979904" y="2399554"/>
            <a:ext cx="3668485" cy="3117937"/>
          </a:xfrm>
          <a:prstGeom prst="rect">
            <a:avLst/>
          </a:prstGeom>
        </p:spPr>
      </p:pic>
      <p:sp>
        <p:nvSpPr>
          <p:cNvPr id="5" name="TextBox 4"/>
          <p:cNvSpPr txBox="1"/>
          <p:nvPr/>
        </p:nvSpPr>
        <p:spPr>
          <a:xfrm>
            <a:off x="4796118" y="3505200"/>
            <a:ext cx="657412" cy="369332"/>
          </a:xfrm>
          <a:prstGeom prst="rect">
            <a:avLst/>
          </a:prstGeom>
          <a:solidFill>
            <a:srgbClr val="FFFFFF"/>
          </a:solidFill>
        </p:spPr>
        <p:txBody>
          <a:bodyPr wrap="square" rtlCol="0">
            <a:sp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240694000"/>
              </p:ext>
            </p:extLst>
          </p:nvPr>
        </p:nvGraphicFramePr>
        <p:xfrm>
          <a:off x="1388049" y="1524000"/>
          <a:ext cx="3293032" cy="4811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4979904" y="2399554"/>
            <a:ext cx="448236" cy="369332"/>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303059406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sz="quarter" idx="1"/>
          </p:nvPr>
        </p:nvSpPr>
        <p:spPr>
          <a:xfrm>
            <a:off x="457200" y="1598704"/>
            <a:ext cx="8229600" cy="5289176"/>
          </a:xfrm>
        </p:spPr>
        <p:txBody>
          <a:bodyPr>
            <a:normAutofit fontScale="92500" lnSpcReduction="20000"/>
          </a:bodyPr>
          <a:lstStyle/>
          <a:p>
            <a:pPr>
              <a:lnSpc>
                <a:spcPct val="70000"/>
              </a:lnSpc>
              <a:spcAft>
                <a:spcPts val="2400"/>
              </a:spcAft>
            </a:pPr>
            <a:r>
              <a:rPr lang="en-US" dirty="0" smtClean="0"/>
              <a:t>Want the same things from IPMs as from matrix models</a:t>
            </a:r>
          </a:p>
          <a:p>
            <a:pPr lvl="1">
              <a:lnSpc>
                <a:spcPct val="70000"/>
              </a:lnSpc>
              <a:spcAft>
                <a:spcPts val="2400"/>
              </a:spcAft>
            </a:pPr>
            <a:r>
              <a:rPr lang="en-US" dirty="0"/>
              <a:t>Eigenvalues</a:t>
            </a:r>
          </a:p>
          <a:p>
            <a:pPr lvl="1">
              <a:lnSpc>
                <a:spcPct val="70000"/>
              </a:lnSpc>
              <a:spcAft>
                <a:spcPts val="2400"/>
              </a:spcAft>
            </a:pPr>
            <a:r>
              <a:rPr lang="en-US" dirty="0" smtClean="0"/>
              <a:t>Eigenfunction (vectors) </a:t>
            </a:r>
          </a:p>
          <a:p>
            <a:pPr>
              <a:lnSpc>
                <a:spcPct val="70000"/>
              </a:lnSpc>
              <a:spcAft>
                <a:spcPts val="2400"/>
              </a:spcAft>
            </a:pPr>
            <a:r>
              <a:rPr lang="en-US" dirty="0" smtClean="0"/>
              <a:t>Can do all the same analyses with IPMs as matrix models</a:t>
            </a:r>
          </a:p>
          <a:p>
            <a:pPr lvl="1">
              <a:lnSpc>
                <a:spcPct val="70000"/>
              </a:lnSpc>
              <a:spcAft>
                <a:spcPts val="2400"/>
              </a:spcAft>
            </a:pPr>
            <a:r>
              <a:rPr lang="en-US" dirty="0"/>
              <a:t>Elasticity/sensitivity</a:t>
            </a:r>
          </a:p>
          <a:p>
            <a:pPr lvl="1">
              <a:lnSpc>
                <a:spcPct val="70000"/>
              </a:lnSpc>
              <a:spcAft>
                <a:spcPts val="2400"/>
              </a:spcAft>
            </a:pPr>
            <a:r>
              <a:rPr lang="en-US" dirty="0"/>
              <a:t>Forward projections</a:t>
            </a:r>
          </a:p>
          <a:p>
            <a:pPr lvl="1">
              <a:lnSpc>
                <a:spcPct val="70000"/>
              </a:lnSpc>
              <a:spcAft>
                <a:spcPts val="2400"/>
              </a:spcAft>
            </a:pPr>
            <a:r>
              <a:rPr lang="en-US" dirty="0"/>
              <a:t>Stochastic dynamics</a:t>
            </a:r>
          </a:p>
          <a:p>
            <a:pPr lvl="1">
              <a:lnSpc>
                <a:spcPct val="70000"/>
              </a:lnSpc>
              <a:spcAft>
                <a:spcPts val="2400"/>
              </a:spcAft>
            </a:pPr>
            <a:r>
              <a:rPr lang="en-US" dirty="0"/>
              <a:t>Life table response experiments</a:t>
            </a:r>
          </a:p>
          <a:p>
            <a:pPr lvl="1">
              <a:lnSpc>
                <a:spcPct val="70000"/>
              </a:lnSpc>
              <a:spcAft>
                <a:spcPts val="2400"/>
              </a:spcAft>
            </a:pPr>
            <a:r>
              <a:rPr lang="en-US" dirty="0" smtClean="0"/>
              <a:t>Passage time, Life expectancy</a:t>
            </a:r>
          </a:p>
          <a:p>
            <a:pPr lvl="1">
              <a:lnSpc>
                <a:spcPct val="70000"/>
              </a:lnSpc>
              <a:spcAft>
                <a:spcPts val="2400"/>
              </a:spcAft>
            </a:pPr>
            <a:r>
              <a:rPr lang="en-US" dirty="0" smtClean="0"/>
              <a:t>Etc</a:t>
            </a:r>
            <a:r>
              <a:rPr lang="en-US" dirty="0"/>
              <a:t>…</a:t>
            </a:r>
            <a:endParaRPr lang="en-US" dirty="0" smtClean="0"/>
          </a:p>
          <a:p>
            <a:pPr lvl="1">
              <a:spcAft>
                <a:spcPts val="2400"/>
              </a:spcAft>
            </a:pPr>
            <a:endParaRPr lang="en-US" dirty="0" smtClean="0"/>
          </a:p>
          <a:p>
            <a:pPr>
              <a:spcAft>
                <a:spcPts val="2400"/>
              </a:spcAft>
              <a:buNone/>
            </a:pPr>
            <a:endParaRPr lang="en-US" dirty="0" smtClean="0"/>
          </a:p>
        </p:txBody>
      </p:sp>
      <p:pic>
        <p:nvPicPr>
          <p:cNvPr id="5" name="Picture 4" descr="Screen Shot 2012-07-31 at 9.16.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034" y="4040841"/>
            <a:ext cx="2946400" cy="2616200"/>
          </a:xfrm>
          <a:prstGeom prst="rect">
            <a:avLst/>
          </a:prstGeom>
        </p:spPr>
      </p:pic>
      <p:pic>
        <p:nvPicPr>
          <p:cNvPr id="7" name="Picture 6" descr="Screen Shot 2012-07-31 at 9.15.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400" y="2020794"/>
            <a:ext cx="1335741" cy="1001806"/>
          </a:xfrm>
          <a:prstGeom prst="rect">
            <a:avLst/>
          </a:prstGeom>
        </p:spPr>
      </p:pic>
      <p:sp>
        <p:nvSpPr>
          <p:cNvPr id="8" name="Rectangle 7"/>
          <p:cNvSpPr/>
          <p:nvPr/>
        </p:nvSpPr>
        <p:spPr>
          <a:xfrm>
            <a:off x="5272742" y="2236808"/>
            <a:ext cx="1087784" cy="553998"/>
          </a:xfrm>
          <a:prstGeom prst="rect">
            <a:avLst/>
          </a:prstGeom>
        </p:spPr>
        <p:txBody>
          <a:bodyPr wrap="square">
            <a:spAutoFit/>
          </a:bodyPr>
          <a:lstStyle/>
          <a:p>
            <a:pPr lvl="1">
              <a:lnSpc>
                <a:spcPct val="70000"/>
              </a:lnSpc>
              <a:spcAft>
                <a:spcPts val="2400"/>
              </a:spcAft>
            </a:pPr>
            <a:r>
              <a:rPr lang="en-US" sz="4000" dirty="0"/>
              <a:t>λ</a:t>
            </a:r>
          </a:p>
        </p:txBody>
      </p:sp>
    </p:spTree>
    <p:extLst>
      <p:ext uri="{BB962C8B-B14F-4D97-AF65-F5344CB8AC3E}">
        <p14:creationId xmlns:p14="http://schemas.microsoft.com/office/powerpoint/2010/main" val="382125536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35024"/>
            <a:ext cx="8153400" cy="990600"/>
          </a:xfrm>
        </p:spPr>
        <p:txBody>
          <a:bodyPr>
            <a:normAutofit fontScale="90000"/>
          </a:bodyPr>
          <a:lstStyle/>
          <a:p>
            <a:r>
              <a:rPr lang="en-US" dirty="0" smtClean="0"/>
              <a:t/>
            </a:r>
            <a:br>
              <a:rPr lang="en-US" dirty="0" smtClean="0"/>
            </a:br>
            <a:r>
              <a:rPr lang="en-US" dirty="0" smtClean="0"/>
              <a:t>Full kernel function </a:t>
            </a:r>
            <a:endParaRPr lang="en-US" dirty="0"/>
          </a:p>
        </p:txBody>
      </p:sp>
      <p:sp>
        <p:nvSpPr>
          <p:cNvPr id="3" name="Content Placeholder 2"/>
          <p:cNvSpPr>
            <a:spLocks noGrp="1"/>
          </p:cNvSpPr>
          <p:nvPr>
            <p:ph sz="quarter" idx="1"/>
          </p:nvPr>
        </p:nvSpPr>
        <p:spPr/>
        <p:txBody>
          <a:bodyPr/>
          <a:lstStyle/>
          <a:p>
            <a:pPr>
              <a:buNone/>
            </a:pPr>
            <a:r>
              <a:rPr lang="en-US" dirty="0" smtClean="0"/>
              <a:t>	</a:t>
            </a:r>
          </a:p>
          <a:p>
            <a:pPr lvl="1"/>
            <a:endParaRPr lang="en-US" dirty="0"/>
          </a:p>
        </p:txBody>
      </p:sp>
      <p:graphicFrame>
        <p:nvGraphicFramePr>
          <p:cNvPr id="28674" name="Object 2"/>
          <p:cNvGraphicFramePr>
            <a:graphicFrameLocks noChangeAspect="1"/>
          </p:cNvGraphicFramePr>
          <p:nvPr>
            <p:extLst>
              <p:ext uri="{D42A27DB-BD31-4B8C-83A1-F6EECF244321}">
                <p14:modId xmlns:p14="http://schemas.microsoft.com/office/powerpoint/2010/main" val="384033919"/>
              </p:ext>
            </p:extLst>
          </p:nvPr>
        </p:nvGraphicFramePr>
        <p:xfrm>
          <a:off x="457200" y="1782625"/>
          <a:ext cx="8056563" cy="893763"/>
        </p:xfrm>
        <a:graphic>
          <a:graphicData uri="http://schemas.openxmlformats.org/presentationml/2006/ole">
            <mc:AlternateContent xmlns:mc="http://schemas.openxmlformats.org/markup-compatibility/2006">
              <mc:Choice xmlns:v="urn:schemas-microsoft-com:vml" Requires="v">
                <p:oleObj spid="_x0000_s4466" name="Equation" r:id="rId4" imgW="4445000" imgH="482600" progId="Equation.3">
                  <p:embed/>
                </p:oleObj>
              </mc:Choice>
              <mc:Fallback>
                <p:oleObj name="Equation" r:id="rId4" imgW="4445000" imgH="482600" progId="Equation.3">
                  <p:embed/>
                  <p:pic>
                    <p:nvPicPr>
                      <p:cNvPr id="0" name=""/>
                      <p:cNvPicPr>
                        <a:picLocks noChangeAspect="1" noChangeArrowheads="1"/>
                      </p:cNvPicPr>
                      <p:nvPr/>
                    </p:nvPicPr>
                    <p:blipFill>
                      <a:blip r:embed="rId5"/>
                      <a:srcRect/>
                      <a:stretch>
                        <a:fillRect/>
                      </a:stretch>
                    </p:blipFill>
                    <p:spPr bwMode="auto">
                      <a:xfrm>
                        <a:off x="457200" y="1782625"/>
                        <a:ext cx="8056563" cy="893763"/>
                      </a:xfrm>
                      <a:prstGeom prst="rect">
                        <a:avLst/>
                      </a:prstGeom>
                      <a:noFill/>
                      <a:extLst/>
                    </p:spPr>
                  </p:pic>
                </p:oleObj>
              </mc:Fallback>
            </mc:AlternateContent>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val="2054954423"/>
              </p:ext>
            </p:extLst>
          </p:nvPr>
        </p:nvGraphicFramePr>
        <p:xfrm>
          <a:off x="225599" y="3082500"/>
          <a:ext cx="8861425" cy="2424113"/>
        </p:xfrm>
        <a:graphic>
          <a:graphicData uri="http://schemas.openxmlformats.org/presentationml/2006/ole">
            <mc:AlternateContent xmlns:mc="http://schemas.openxmlformats.org/markup-compatibility/2006">
              <mc:Choice xmlns:v="urn:schemas-microsoft-com:vml" Requires="v">
                <p:oleObj spid="_x0000_s4467" name="Equation" r:id="rId6" imgW="4889500" imgH="1308100" progId="Equation.3">
                  <p:embed/>
                </p:oleObj>
              </mc:Choice>
              <mc:Fallback>
                <p:oleObj name="Equation" r:id="rId6" imgW="4889500" imgH="1308100" progId="Equation.3">
                  <p:embed/>
                  <p:pic>
                    <p:nvPicPr>
                      <p:cNvPr id="0" name=""/>
                      <p:cNvPicPr>
                        <a:picLocks noChangeAspect="1" noChangeArrowheads="1"/>
                      </p:cNvPicPr>
                      <p:nvPr/>
                    </p:nvPicPr>
                    <p:blipFill>
                      <a:blip r:embed="rId7"/>
                      <a:srcRect/>
                      <a:stretch>
                        <a:fillRect/>
                      </a:stretch>
                    </p:blipFill>
                    <p:spPr bwMode="auto">
                      <a:xfrm>
                        <a:off x="225599" y="3082500"/>
                        <a:ext cx="8861425" cy="2424113"/>
                      </a:xfrm>
                      <a:prstGeom prst="rect">
                        <a:avLst/>
                      </a:prstGeom>
                      <a:noFill/>
                      <a:extLst/>
                    </p:spPr>
                  </p:pic>
                </p:oleObj>
              </mc:Fallback>
            </mc:AlternateContent>
          </a:graphicData>
        </a:graphic>
      </p:graphicFrame>
    </p:spTree>
    <p:extLst>
      <p:ext uri="{BB962C8B-B14F-4D97-AF65-F5344CB8AC3E}">
        <p14:creationId xmlns:p14="http://schemas.microsoft.com/office/powerpoint/2010/main" val="3016581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8695"/>
            <a:ext cx="8229600" cy="990600"/>
          </a:xfrm>
        </p:spPr>
        <p:txBody>
          <a:bodyPr/>
          <a:lstStyle/>
          <a:p>
            <a:r>
              <a:rPr lang="en-US" dirty="0"/>
              <a:t>Numerical integration</a:t>
            </a:r>
          </a:p>
        </p:txBody>
      </p:sp>
      <p:sp>
        <p:nvSpPr>
          <p:cNvPr id="3" name="Content Placeholder 2"/>
          <p:cNvSpPr>
            <a:spLocks noGrp="1"/>
          </p:cNvSpPr>
          <p:nvPr>
            <p:ph idx="1"/>
          </p:nvPr>
        </p:nvSpPr>
        <p:spPr>
          <a:xfrm>
            <a:off x="606610" y="4908626"/>
            <a:ext cx="8229600" cy="1658019"/>
          </a:xfrm>
        </p:spPr>
        <p:txBody>
          <a:bodyPr/>
          <a:lstStyle/>
          <a:p>
            <a:endParaRPr lang="en-US" dirty="0"/>
          </a:p>
          <a:p>
            <a:pPr marL="0" indent="0">
              <a:buNone/>
            </a:pPr>
            <a:r>
              <a:rPr lang="en-US" dirty="0"/>
              <a:t>IPMs discretize for numerical integration</a:t>
            </a:r>
          </a:p>
          <a:p>
            <a:endParaRPr lang="en-US" dirty="0"/>
          </a:p>
        </p:txBody>
      </p:sp>
      <p:pic>
        <p:nvPicPr>
          <p:cNvPr id="4" name="Picture 3" descr="Screen shot 2010-12-07 at 2.59.33 PM.png"/>
          <p:cNvPicPr>
            <a:picLocks noChangeAspect="1"/>
          </p:cNvPicPr>
          <p:nvPr/>
        </p:nvPicPr>
        <p:blipFill rotWithShape="1">
          <a:blip r:embed="rId3"/>
          <a:srcRect b="15806"/>
          <a:stretch/>
        </p:blipFill>
        <p:spPr>
          <a:xfrm>
            <a:off x="657413" y="2011952"/>
            <a:ext cx="7894918" cy="2722646"/>
          </a:xfrm>
          <a:prstGeom prst="rect">
            <a:avLst/>
          </a:prstGeom>
        </p:spPr>
      </p:pic>
      <p:sp>
        <p:nvSpPr>
          <p:cNvPr id="5" name="TextBox 4"/>
          <p:cNvSpPr txBox="1"/>
          <p:nvPr/>
        </p:nvSpPr>
        <p:spPr>
          <a:xfrm>
            <a:off x="457200" y="1374590"/>
            <a:ext cx="1946717" cy="461665"/>
          </a:xfrm>
          <a:prstGeom prst="rect">
            <a:avLst/>
          </a:prstGeom>
          <a:noFill/>
        </p:spPr>
        <p:txBody>
          <a:bodyPr wrap="none" rtlCol="0">
            <a:spAutoFit/>
          </a:bodyPr>
          <a:lstStyle/>
          <a:p>
            <a:r>
              <a:rPr lang="en-US" sz="2400" dirty="0"/>
              <a:t>Midpoint rule</a:t>
            </a:r>
          </a:p>
        </p:txBody>
      </p:sp>
    </p:spTree>
    <p:extLst>
      <p:ext uri="{BB962C8B-B14F-4D97-AF65-F5344CB8AC3E}">
        <p14:creationId xmlns:p14="http://schemas.microsoft.com/office/powerpoint/2010/main" val="10684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2814919" cy="990600"/>
          </a:xfrm>
        </p:spPr>
        <p:txBody>
          <a:bodyPr>
            <a:normAutofit fontScale="90000"/>
          </a:bodyPr>
          <a:lstStyle/>
          <a:p>
            <a:r>
              <a:rPr lang="en-US" dirty="0"/>
              <a:t>Numerical </a:t>
            </a:r>
            <a:br>
              <a:rPr lang="en-US" dirty="0"/>
            </a:br>
            <a:r>
              <a:rPr lang="en-US" dirty="0"/>
              <a:t>integration</a:t>
            </a:r>
          </a:p>
        </p:txBody>
      </p:sp>
      <p:sp>
        <p:nvSpPr>
          <p:cNvPr id="3" name="Content Placeholder 2"/>
          <p:cNvSpPr>
            <a:spLocks noGrp="1"/>
          </p:cNvSpPr>
          <p:nvPr>
            <p:ph idx="1"/>
          </p:nvPr>
        </p:nvSpPr>
        <p:spPr>
          <a:xfrm>
            <a:off x="457200" y="2091765"/>
            <a:ext cx="2456329" cy="4370294"/>
          </a:xfrm>
        </p:spPr>
        <p:txBody>
          <a:bodyPr/>
          <a:lstStyle/>
          <a:p>
            <a:pPr marL="0" indent="0">
              <a:buNone/>
            </a:pPr>
            <a:r>
              <a:rPr lang="en-US" dirty="0"/>
              <a:t>Evaluate kernel at midpoint of each cell to obtain a large matrix</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693" t="70654" r="20302"/>
          <a:stretch/>
        </p:blipFill>
        <p:spPr>
          <a:xfrm>
            <a:off x="2838826" y="205295"/>
            <a:ext cx="6439645" cy="7157850"/>
          </a:xfrm>
          <a:prstGeom prst="rect">
            <a:avLst/>
          </a:prstGeom>
        </p:spPr>
      </p:pic>
      <p:pic>
        <p:nvPicPr>
          <p:cNvPr id="5" name="Picture 4" descr="Screen shot 2010-12-07 at 2.59.33 PM.png"/>
          <p:cNvPicPr>
            <a:picLocks noChangeAspect="1"/>
          </p:cNvPicPr>
          <p:nvPr/>
        </p:nvPicPr>
        <p:blipFill rotWithShape="1">
          <a:blip r:embed="rId4"/>
          <a:srcRect b="15806"/>
          <a:stretch/>
        </p:blipFill>
        <p:spPr>
          <a:xfrm>
            <a:off x="296941" y="4863198"/>
            <a:ext cx="2541885" cy="876596"/>
          </a:xfrm>
          <a:prstGeom prst="rect">
            <a:avLst/>
          </a:prstGeom>
        </p:spPr>
      </p:pic>
    </p:spTree>
    <p:extLst>
      <p:ext uri="{BB962C8B-B14F-4D97-AF65-F5344CB8AC3E}">
        <p14:creationId xmlns:p14="http://schemas.microsoft.com/office/powerpoint/2010/main" val="2485849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2814919" cy="990600"/>
          </a:xfrm>
        </p:spPr>
        <p:txBody>
          <a:bodyPr>
            <a:normAutofit fontScale="90000"/>
          </a:bodyPr>
          <a:lstStyle/>
          <a:p>
            <a:r>
              <a:rPr lang="en-US" dirty="0"/>
              <a:t>Numerical </a:t>
            </a:r>
            <a:br>
              <a:rPr lang="en-US" dirty="0"/>
            </a:br>
            <a:r>
              <a:rPr lang="en-US" dirty="0"/>
              <a:t>integration</a:t>
            </a:r>
          </a:p>
        </p:txBody>
      </p:sp>
      <p:sp>
        <p:nvSpPr>
          <p:cNvPr id="3" name="Content Placeholder 2"/>
          <p:cNvSpPr>
            <a:spLocks noGrp="1"/>
          </p:cNvSpPr>
          <p:nvPr>
            <p:ph idx="1"/>
          </p:nvPr>
        </p:nvSpPr>
        <p:spPr>
          <a:xfrm>
            <a:off x="457200" y="2091765"/>
            <a:ext cx="2456329" cy="4370294"/>
          </a:xfrm>
        </p:spPr>
        <p:txBody>
          <a:bodyPr/>
          <a:lstStyle/>
          <a:p>
            <a:pPr marL="0" indent="0">
              <a:buNone/>
            </a:pPr>
            <a:r>
              <a:rPr lang="en-US" dirty="0"/>
              <a:t>Evaluate kernel at midpoint of each cell to obtain a large matrix</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3693" t="70654" r="20302"/>
          <a:stretch/>
        </p:blipFill>
        <p:spPr>
          <a:xfrm>
            <a:off x="2838826" y="205295"/>
            <a:ext cx="6439645" cy="7157850"/>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32199145"/>
              </p:ext>
            </p:extLst>
          </p:nvPr>
        </p:nvGraphicFramePr>
        <p:xfrm>
          <a:off x="3207652" y="2905125"/>
          <a:ext cx="5888724" cy="3127375"/>
        </p:xfrm>
        <a:graphic>
          <a:graphicData uri="http://schemas.openxmlformats.org/presentationml/2006/ole">
            <mc:AlternateContent xmlns:mc="http://schemas.openxmlformats.org/markup-compatibility/2006">
              <mc:Choice xmlns:v="urn:schemas-microsoft-com:vml" Requires="v">
                <p:oleObj spid="_x0000_s24827" name="Equation" r:id="rId5" imgW="1816100" imgH="965200" progId="Equation.3">
                  <p:embed/>
                </p:oleObj>
              </mc:Choice>
              <mc:Fallback>
                <p:oleObj name="Equation" r:id="rId5" imgW="1816100" imgH="965200" progId="Equation.3">
                  <p:embed/>
                  <p:pic>
                    <p:nvPicPr>
                      <p:cNvPr id="0" name=""/>
                      <p:cNvPicPr/>
                      <p:nvPr/>
                    </p:nvPicPr>
                    <p:blipFill>
                      <a:blip r:embed="rId6"/>
                      <a:stretch>
                        <a:fillRect/>
                      </a:stretch>
                    </p:blipFill>
                    <p:spPr>
                      <a:xfrm>
                        <a:off x="3207652" y="2905125"/>
                        <a:ext cx="5888724" cy="3127375"/>
                      </a:xfrm>
                      <a:prstGeom prst="rect">
                        <a:avLst/>
                      </a:prstGeom>
                    </p:spPr>
                  </p:pic>
                </p:oleObj>
              </mc:Fallback>
            </mc:AlternateContent>
          </a:graphicData>
        </a:graphic>
      </p:graphicFrame>
    </p:spTree>
    <p:extLst>
      <p:ext uri="{BB962C8B-B14F-4D97-AF65-F5344CB8AC3E}">
        <p14:creationId xmlns:p14="http://schemas.microsoft.com/office/powerpoint/2010/main" val="2960383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462"/>
            <a:ext cx="8229600" cy="990600"/>
          </a:xfrm>
        </p:spPr>
        <p:txBody>
          <a:bodyPr/>
          <a:lstStyle/>
          <a:p>
            <a:r>
              <a:rPr lang="en-US" dirty="0"/>
              <a:t>Full kernel function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881" t="68724" r="20302"/>
          <a:stretch/>
        </p:blipFill>
        <p:spPr>
          <a:xfrm>
            <a:off x="482775" y="1508355"/>
            <a:ext cx="2151530" cy="2409589"/>
          </a:xfrm>
          <a:prstGeom prst="rect">
            <a:avLst/>
          </a:prstGeom>
        </p:spPr>
      </p:pic>
      <p:sp>
        <p:nvSpPr>
          <p:cNvPr id="5" name="TextBox 4"/>
          <p:cNvSpPr txBox="1"/>
          <p:nvPr/>
        </p:nvSpPr>
        <p:spPr>
          <a:xfrm>
            <a:off x="766654" y="1165416"/>
            <a:ext cx="1663474" cy="307777"/>
          </a:xfrm>
          <a:prstGeom prst="rect">
            <a:avLst/>
          </a:prstGeom>
          <a:noFill/>
        </p:spPr>
        <p:txBody>
          <a:bodyPr wrap="none" rtlCol="0">
            <a:spAutoFit/>
          </a:bodyPr>
          <a:lstStyle/>
          <a:p>
            <a:r>
              <a:rPr lang="en-US" sz="1400" dirty="0"/>
              <a:t>~Nicolé et al. 2011</a:t>
            </a:r>
          </a:p>
        </p:txBody>
      </p:sp>
      <p:pic>
        <p:nvPicPr>
          <p:cNvPr id="6" name="Picture 5" descr="Screen Shot 2012-07-30 at 9.07.2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896" y="1553178"/>
            <a:ext cx="3241705" cy="2453902"/>
          </a:xfrm>
          <a:prstGeom prst="rect">
            <a:avLst/>
          </a:prstGeom>
        </p:spPr>
      </p:pic>
      <p:sp>
        <p:nvSpPr>
          <p:cNvPr id="7" name="TextBox 6"/>
          <p:cNvSpPr txBox="1"/>
          <p:nvPr/>
        </p:nvSpPr>
        <p:spPr>
          <a:xfrm>
            <a:off x="3127363" y="1206047"/>
            <a:ext cx="1871413" cy="307777"/>
          </a:xfrm>
          <a:prstGeom prst="rect">
            <a:avLst/>
          </a:prstGeom>
          <a:noFill/>
        </p:spPr>
        <p:txBody>
          <a:bodyPr wrap="none" rtlCol="0">
            <a:spAutoFit/>
          </a:bodyPr>
          <a:lstStyle/>
          <a:p>
            <a:r>
              <a:rPr lang="en-US" sz="1400" dirty="0"/>
              <a:t>Easterling et al. 2000</a:t>
            </a:r>
          </a:p>
        </p:txBody>
      </p:sp>
      <p:pic>
        <p:nvPicPr>
          <p:cNvPr id="8" name="Picture 7" descr="Screen Shot 2012-07-30 at 9.10.2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483" y="4346527"/>
            <a:ext cx="2764118" cy="2347117"/>
          </a:xfrm>
          <a:prstGeom prst="rect">
            <a:avLst/>
          </a:prstGeom>
        </p:spPr>
      </p:pic>
      <p:sp>
        <p:nvSpPr>
          <p:cNvPr id="9" name="TextBox 8"/>
          <p:cNvSpPr txBox="1"/>
          <p:nvPr/>
        </p:nvSpPr>
        <p:spPr>
          <a:xfrm>
            <a:off x="3572211" y="3902493"/>
            <a:ext cx="1711689" cy="307777"/>
          </a:xfrm>
          <a:prstGeom prst="rect">
            <a:avLst/>
          </a:prstGeom>
          <a:noFill/>
        </p:spPr>
        <p:txBody>
          <a:bodyPr wrap="none" rtlCol="0">
            <a:spAutoFit/>
          </a:bodyPr>
          <a:lstStyle/>
          <a:p>
            <a:r>
              <a:rPr lang="en-US" sz="1400" dirty="0"/>
              <a:t>Godfray et al. 2002</a:t>
            </a:r>
          </a:p>
        </p:txBody>
      </p:sp>
      <p:pic>
        <p:nvPicPr>
          <p:cNvPr id="11" name="Picture 10" descr="Screen Shot 2012-07-31 at 6.50.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622" y="4066844"/>
            <a:ext cx="2642786" cy="2599764"/>
          </a:xfrm>
          <a:prstGeom prst="rect">
            <a:avLst/>
          </a:prstGeom>
        </p:spPr>
      </p:pic>
      <p:sp>
        <p:nvSpPr>
          <p:cNvPr id="12" name="TextBox 11"/>
          <p:cNvSpPr txBox="1"/>
          <p:nvPr/>
        </p:nvSpPr>
        <p:spPr>
          <a:xfrm>
            <a:off x="900157" y="3835405"/>
            <a:ext cx="1492178" cy="307777"/>
          </a:xfrm>
          <a:prstGeom prst="rect">
            <a:avLst/>
          </a:prstGeom>
          <a:noFill/>
        </p:spPr>
        <p:txBody>
          <a:bodyPr wrap="none" rtlCol="0">
            <a:spAutoFit/>
          </a:bodyPr>
          <a:lstStyle/>
          <a:p>
            <a:r>
              <a:rPr lang="en-US" sz="1400" dirty="0"/>
              <a:t>Rees et al. 2002</a:t>
            </a:r>
          </a:p>
        </p:txBody>
      </p:sp>
      <p:pic>
        <p:nvPicPr>
          <p:cNvPr id="3" name="Picture 2" descr="Screen Shot 2012-08-19 at 5.17.0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2700" y="1555744"/>
            <a:ext cx="2324100" cy="2362200"/>
          </a:xfrm>
          <a:prstGeom prst="rect">
            <a:avLst/>
          </a:prstGeom>
        </p:spPr>
      </p:pic>
      <p:sp>
        <p:nvSpPr>
          <p:cNvPr id="13" name="TextBox 12"/>
          <p:cNvSpPr txBox="1"/>
          <p:nvPr/>
        </p:nvSpPr>
        <p:spPr>
          <a:xfrm>
            <a:off x="6362700" y="1184250"/>
            <a:ext cx="1798214" cy="307777"/>
          </a:xfrm>
          <a:prstGeom prst="rect">
            <a:avLst/>
          </a:prstGeom>
          <a:noFill/>
        </p:spPr>
        <p:txBody>
          <a:bodyPr wrap="none" rtlCol="0">
            <a:spAutoFit/>
          </a:bodyPr>
          <a:lstStyle/>
          <a:p>
            <a:r>
              <a:rPr lang="en-US" sz="1400" dirty="0"/>
              <a:t>Dalgliesh et al. 2011</a:t>
            </a:r>
          </a:p>
        </p:txBody>
      </p:sp>
      <p:pic>
        <p:nvPicPr>
          <p:cNvPr id="10" name="Picture 9" descr="Screen Shot 2014-08-10 at 7.50.02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0601" y="4232130"/>
            <a:ext cx="2180313" cy="1709673"/>
          </a:xfrm>
          <a:prstGeom prst="rect">
            <a:avLst/>
          </a:prstGeom>
          <a:ln>
            <a:solidFill>
              <a:srgbClr val="000000"/>
            </a:solidFill>
          </a:ln>
        </p:spPr>
      </p:pic>
      <p:pic>
        <p:nvPicPr>
          <p:cNvPr id="14" name="Picture 13" descr="Screen Shot 2014-08-10 at 7.50.17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6204" y="5040958"/>
            <a:ext cx="1929312" cy="1786400"/>
          </a:xfrm>
          <a:prstGeom prst="rect">
            <a:avLst/>
          </a:prstGeom>
          <a:ln>
            <a:solidFill>
              <a:srgbClr val="000000"/>
            </a:solidFill>
          </a:ln>
        </p:spPr>
      </p:pic>
      <p:sp>
        <p:nvSpPr>
          <p:cNvPr id="15" name="TextBox 14"/>
          <p:cNvSpPr txBox="1"/>
          <p:nvPr/>
        </p:nvSpPr>
        <p:spPr>
          <a:xfrm>
            <a:off x="6443085" y="3906272"/>
            <a:ext cx="1611752" cy="307777"/>
          </a:xfrm>
          <a:prstGeom prst="rect">
            <a:avLst/>
          </a:prstGeom>
          <a:noFill/>
        </p:spPr>
        <p:txBody>
          <a:bodyPr wrap="none" rtlCol="0">
            <a:spAutoFit/>
          </a:bodyPr>
          <a:lstStyle/>
          <a:p>
            <a:r>
              <a:rPr lang="en-US" sz="1400" dirty="0" smtClean="0"/>
              <a:t>Merow et al. 2014</a:t>
            </a:r>
            <a:endParaRPr lang="en-US" sz="1400" dirty="0"/>
          </a:p>
        </p:txBody>
      </p:sp>
    </p:spTree>
    <p:extLst>
      <p:ext uri="{BB962C8B-B14F-4D97-AF65-F5344CB8AC3E}">
        <p14:creationId xmlns:p14="http://schemas.microsoft.com/office/powerpoint/2010/main" val="24446683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49" y="354108"/>
            <a:ext cx="8229600" cy="990600"/>
          </a:xfrm>
        </p:spPr>
        <p:txBody>
          <a:bodyPr/>
          <a:lstStyle/>
          <a:p>
            <a:r>
              <a:rPr lang="en-US" dirty="0"/>
              <a:t>Analysis</a:t>
            </a:r>
          </a:p>
        </p:txBody>
      </p:sp>
      <p:pic>
        <p:nvPicPr>
          <p:cNvPr id="9" name="Picture 8" descr="tem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472" y="522941"/>
            <a:ext cx="7359528" cy="630816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3693" t="70654" r="20302"/>
          <a:stretch/>
        </p:blipFill>
        <p:spPr>
          <a:xfrm>
            <a:off x="382765" y="2984038"/>
            <a:ext cx="1365611" cy="1517916"/>
          </a:xfrm>
          <a:prstGeom prst="rect">
            <a:avLst/>
          </a:prstGeom>
        </p:spPr>
      </p:pic>
      <p:sp>
        <p:nvSpPr>
          <p:cNvPr id="11" name="TextBox 10"/>
          <p:cNvSpPr txBox="1"/>
          <p:nvPr/>
        </p:nvSpPr>
        <p:spPr>
          <a:xfrm>
            <a:off x="552824" y="2465294"/>
            <a:ext cx="851916" cy="369332"/>
          </a:xfrm>
          <a:prstGeom prst="rect">
            <a:avLst/>
          </a:prstGeom>
          <a:noFill/>
        </p:spPr>
        <p:txBody>
          <a:bodyPr wrap="none" rtlCol="0">
            <a:spAutoFit/>
          </a:bodyPr>
          <a:lstStyle/>
          <a:p>
            <a:r>
              <a:rPr lang="en-US" dirty="0"/>
              <a:t>Kernel</a:t>
            </a:r>
          </a:p>
        </p:txBody>
      </p:sp>
    </p:spTree>
    <p:extLst>
      <p:ext uri="{BB962C8B-B14F-4D97-AF65-F5344CB8AC3E}">
        <p14:creationId xmlns:p14="http://schemas.microsoft.com/office/powerpoint/2010/main" val="17381031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89527" y="2043299"/>
            <a:ext cx="610613" cy="730322"/>
          </a:xfrm>
          <a:prstGeom prst="rect">
            <a:avLst/>
          </a:prstGeom>
          <a:solidFill>
            <a:srgbClr val="FFFFFF"/>
          </a:solidFill>
        </p:spPr>
        <p:txBody>
          <a:bodyPr wrap="square" rtlCol="0">
            <a:spAutoFit/>
          </a:bodyPr>
          <a:lstStyle/>
          <a:p>
            <a:endParaRPr lang="en-US" dirty="0"/>
          </a:p>
        </p:txBody>
      </p:sp>
      <p:sp>
        <p:nvSpPr>
          <p:cNvPr id="7" name="TextBox 6"/>
          <p:cNvSpPr txBox="1"/>
          <p:nvPr/>
        </p:nvSpPr>
        <p:spPr>
          <a:xfrm>
            <a:off x="502023" y="2043298"/>
            <a:ext cx="596735" cy="347171"/>
          </a:xfrm>
          <a:prstGeom prst="rect">
            <a:avLst/>
          </a:prstGeom>
          <a:solidFill>
            <a:schemeClr val="bg1"/>
          </a:solidFill>
        </p:spPr>
        <p:txBody>
          <a:bodyPr wrap="square" rtlCol="0">
            <a:spAutoFit/>
          </a:bodyPr>
          <a:lstStyle/>
          <a:p>
            <a:endParaRPr lang="en-US" dirty="0">
              <a:solidFill>
                <a:schemeClr val="bg1"/>
              </a:solidFill>
            </a:endParaRPr>
          </a:p>
        </p:txBody>
      </p:sp>
      <p:sp>
        <p:nvSpPr>
          <p:cNvPr id="11" name="TextBox 10"/>
          <p:cNvSpPr txBox="1"/>
          <p:nvPr/>
        </p:nvSpPr>
        <p:spPr>
          <a:xfrm>
            <a:off x="298822" y="2021629"/>
            <a:ext cx="791021" cy="617965"/>
          </a:xfrm>
          <a:prstGeom prst="rect">
            <a:avLst/>
          </a:prstGeom>
          <a:solidFill>
            <a:srgbClr val="FFFFFF"/>
          </a:solidFill>
        </p:spPr>
        <p:txBody>
          <a:bodyPr wrap="square" rtlCol="0">
            <a:spAutoFit/>
          </a:bodyPr>
          <a:lstStyle/>
          <a:p>
            <a:endParaRPr lang="en-US" dirty="0"/>
          </a:p>
        </p:txBody>
      </p:sp>
      <p:pic>
        <p:nvPicPr>
          <p:cNvPr id="9" name="Picture 2"/>
          <p:cNvPicPr>
            <a:picLocks noChangeAspect="1" noChangeArrowheads="1"/>
          </p:cNvPicPr>
          <p:nvPr/>
        </p:nvPicPr>
        <p:blipFill rotWithShape="1">
          <a:blip r:embed="rId4" cstate="print"/>
          <a:srcRect r="79785"/>
          <a:stretch/>
        </p:blipFill>
        <p:spPr bwMode="auto">
          <a:xfrm>
            <a:off x="675050" y="2138149"/>
            <a:ext cx="1198373" cy="4304745"/>
          </a:xfrm>
          <a:prstGeom prst="rect">
            <a:avLst/>
          </a:prstGeom>
          <a:noFill/>
          <a:ln w="9525">
            <a:noFill/>
            <a:miter lim="800000"/>
            <a:headEnd/>
            <a:tailEnd/>
          </a:ln>
        </p:spPr>
      </p:pic>
      <p:pic>
        <p:nvPicPr>
          <p:cNvPr id="8" name="Picture 2"/>
          <p:cNvPicPr>
            <a:picLocks noChangeAspect="1" noChangeArrowheads="1"/>
          </p:cNvPicPr>
          <p:nvPr/>
        </p:nvPicPr>
        <p:blipFill rotWithShape="1">
          <a:blip r:embed="rId4" cstate="print"/>
          <a:srcRect b="87150"/>
          <a:stretch/>
        </p:blipFill>
        <p:spPr bwMode="auto">
          <a:xfrm>
            <a:off x="387509" y="1791618"/>
            <a:ext cx="5753717" cy="536882"/>
          </a:xfrm>
          <a:prstGeom prst="rect">
            <a:avLst/>
          </a:prstGeom>
          <a:noFill/>
          <a:ln w="9525">
            <a:noFill/>
            <a:miter lim="800000"/>
            <a:headEnd/>
            <a:tailEnd/>
          </a:ln>
        </p:spPr>
      </p:pic>
      <p:sp>
        <p:nvSpPr>
          <p:cNvPr id="13" name="Content Placeholder 2"/>
          <p:cNvSpPr txBox="1">
            <a:spLocks/>
          </p:cNvSpPr>
          <p:nvPr/>
        </p:nvSpPr>
        <p:spPr>
          <a:xfrm>
            <a:off x="3859802" y="1247291"/>
            <a:ext cx="1552030" cy="9408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t>time t</a:t>
            </a:r>
          </a:p>
          <a:p>
            <a:pPr marL="0" indent="0">
              <a:buFont typeface="Arial" pitchFamily="34" charset="0"/>
              <a:buNone/>
            </a:pPr>
            <a:endParaRPr lang="en-US" dirty="0"/>
          </a:p>
        </p:txBody>
      </p:sp>
      <p:pic>
        <p:nvPicPr>
          <p:cNvPr id="15" name="Picture 14" descr="Screen Shot 2013-01-09 at 3.32.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848" y="2365237"/>
            <a:ext cx="5663315" cy="4059464"/>
          </a:xfrm>
          <a:prstGeom prst="rect">
            <a:avLst/>
          </a:prstGeom>
        </p:spPr>
      </p:pic>
      <p:sp>
        <p:nvSpPr>
          <p:cNvPr id="14" name="Content Placeholder 2"/>
          <p:cNvSpPr txBox="1">
            <a:spLocks/>
          </p:cNvSpPr>
          <p:nvPr/>
        </p:nvSpPr>
        <p:spPr>
          <a:xfrm>
            <a:off x="226048" y="3992941"/>
            <a:ext cx="1552030" cy="940852"/>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t>time </a:t>
            </a:r>
          </a:p>
          <a:p>
            <a:pPr marL="0" indent="0">
              <a:buFont typeface="Arial" pitchFamily="34" charset="0"/>
              <a:buNone/>
            </a:pPr>
            <a:r>
              <a:rPr lang="en-US" dirty="0" smtClean="0"/>
              <a:t>t+1</a:t>
            </a:r>
          </a:p>
          <a:p>
            <a:pPr marL="0" indent="0">
              <a:buFont typeface="Arial" pitchFamily="34" charset="0"/>
              <a:buNone/>
            </a:pPr>
            <a:endParaRPr lang="en-US" dirty="0"/>
          </a:p>
        </p:txBody>
      </p:sp>
      <p:sp>
        <p:nvSpPr>
          <p:cNvPr id="2" name="TextBox 1"/>
          <p:cNvSpPr txBox="1"/>
          <p:nvPr/>
        </p:nvSpPr>
        <p:spPr>
          <a:xfrm>
            <a:off x="10195769" y="2716738"/>
            <a:ext cx="3046064" cy="646331"/>
          </a:xfrm>
          <a:prstGeom prst="rect">
            <a:avLst/>
          </a:prstGeom>
          <a:noFill/>
        </p:spPr>
        <p:txBody>
          <a:bodyPr wrap="none" rtlCol="0">
            <a:spAutoFit/>
          </a:bodyPr>
          <a:lstStyle/>
          <a:p>
            <a:r>
              <a:rPr lang="en-US" dirty="0" smtClean="0"/>
              <a:t>Could change color scheme</a:t>
            </a:r>
          </a:p>
          <a:p>
            <a:r>
              <a:rPr lang="en-US" dirty="0" smtClean="0"/>
              <a:t>And .56 to 1.2</a:t>
            </a:r>
            <a:endParaRPr lang="en-US" dirty="0"/>
          </a:p>
        </p:txBody>
      </p:sp>
      <p:sp>
        <p:nvSpPr>
          <p:cNvPr id="19" name="Title 1"/>
          <p:cNvSpPr>
            <a:spLocks noGrp="1"/>
          </p:cNvSpPr>
          <p:nvPr>
            <p:ph type="title"/>
          </p:nvPr>
        </p:nvSpPr>
        <p:spPr>
          <a:xfrm>
            <a:off x="387509" y="469260"/>
            <a:ext cx="8574545" cy="990600"/>
          </a:xfrm>
        </p:spPr>
        <p:txBody>
          <a:bodyPr>
            <a:normAutofit/>
          </a:bodyPr>
          <a:lstStyle/>
          <a:p>
            <a:r>
              <a:rPr lang="en-US" dirty="0"/>
              <a:t>What is an </a:t>
            </a:r>
            <a:r>
              <a:rPr lang="en-US" dirty="0" smtClean="0"/>
              <a:t>IPM?</a:t>
            </a:r>
            <a:endParaRPr lang="en-US" dirty="0"/>
          </a:p>
        </p:txBody>
      </p:sp>
      <p:sp>
        <p:nvSpPr>
          <p:cNvPr id="16" name="Rectangle 15"/>
          <p:cNvSpPr/>
          <p:nvPr/>
        </p:nvSpPr>
        <p:spPr>
          <a:xfrm>
            <a:off x="1598990" y="3110830"/>
            <a:ext cx="4797624" cy="2480991"/>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Screen Shot 2013-01-09 at 3.41.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1560" y="3332758"/>
            <a:ext cx="1991877" cy="1845466"/>
          </a:xfrm>
          <a:prstGeom prst="rect">
            <a:avLst/>
          </a:prstGeom>
        </p:spPr>
      </p:pic>
      <p:graphicFrame>
        <p:nvGraphicFramePr>
          <p:cNvPr id="21" name="Object 20"/>
          <p:cNvGraphicFramePr>
            <a:graphicFrameLocks noChangeAspect="1"/>
          </p:cNvGraphicFramePr>
          <p:nvPr>
            <p:extLst>
              <p:ext uri="{D42A27DB-BD31-4B8C-83A1-F6EECF244321}">
                <p14:modId xmlns:p14="http://schemas.microsoft.com/office/powerpoint/2010/main" val="480782626"/>
              </p:ext>
            </p:extLst>
          </p:nvPr>
        </p:nvGraphicFramePr>
        <p:xfrm>
          <a:off x="5656640" y="3929256"/>
          <a:ext cx="114300" cy="165100"/>
        </p:xfrm>
        <a:graphic>
          <a:graphicData uri="http://schemas.openxmlformats.org/presentationml/2006/ole">
            <mc:AlternateContent xmlns:mc="http://schemas.openxmlformats.org/markup-compatibility/2006">
              <mc:Choice xmlns:v="urn:schemas-microsoft-com:vml" Requires="v">
                <p:oleObj spid="_x0000_s71706" name="Equation" r:id="rId7" imgW="114300" imgH="165100" progId="Equation.3">
                  <p:embed/>
                </p:oleObj>
              </mc:Choice>
              <mc:Fallback>
                <p:oleObj name="Equation" r:id="rId7" imgW="114300" imgH="165100" progId="Equation.3">
                  <p:embed/>
                  <p:pic>
                    <p:nvPicPr>
                      <p:cNvPr id="0" name=""/>
                      <p:cNvPicPr/>
                      <p:nvPr/>
                    </p:nvPicPr>
                    <p:blipFill>
                      <a:blip r:embed="rId8"/>
                      <a:stretch>
                        <a:fillRect/>
                      </a:stretch>
                    </p:blipFill>
                    <p:spPr>
                      <a:xfrm>
                        <a:off x="5656640" y="3929256"/>
                        <a:ext cx="114300" cy="1651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464913697"/>
              </p:ext>
            </p:extLst>
          </p:nvPr>
        </p:nvGraphicFramePr>
        <p:xfrm>
          <a:off x="5656640" y="3929256"/>
          <a:ext cx="114300" cy="165100"/>
        </p:xfrm>
        <a:graphic>
          <a:graphicData uri="http://schemas.openxmlformats.org/presentationml/2006/ole">
            <mc:AlternateContent xmlns:mc="http://schemas.openxmlformats.org/markup-compatibility/2006">
              <mc:Choice xmlns:v="urn:schemas-microsoft-com:vml" Requires="v">
                <p:oleObj spid="_x0000_s71707" name="Equation" r:id="rId9" imgW="114300" imgH="165100" progId="Equation.3">
                  <p:embed/>
                </p:oleObj>
              </mc:Choice>
              <mc:Fallback>
                <p:oleObj name="Equation" r:id="rId9" imgW="114300" imgH="165100" progId="Equation.3">
                  <p:embed/>
                  <p:pic>
                    <p:nvPicPr>
                      <p:cNvPr id="0" name=""/>
                      <p:cNvPicPr/>
                      <p:nvPr/>
                    </p:nvPicPr>
                    <p:blipFill>
                      <a:blip r:embed="rId10"/>
                      <a:stretch>
                        <a:fillRect/>
                      </a:stretch>
                    </p:blipFill>
                    <p:spPr>
                      <a:xfrm>
                        <a:off x="5656640" y="3929256"/>
                        <a:ext cx="114300" cy="165100"/>
                      </a:xfrm>
                      <a:prstGeom prst="rect">
                        <a:avLst/>
                      </a:prstGeom>
                    </p:spPr>
                  </p:pic>
                </p:oleObj>
              </mc:Fallback>
            </mc:AlternateContent>
          </a:graphicData>
        </a:graphic>
      </p:graphicFrame>
      <p:sp>
        <p:nvSpPr>
          <p:cNvPr id="23" name="TextBox 22"/>
          <p:cNvSpPr txBox="1"/>
          <p:nvPr/>
        </p:nvSpPr>
        <p:spPr>
          <a:xfrm>
            <a:off x="4195045" y="3670119"/>
            <a:ext cx="512743" cy="1508105"/>
          </a:xfrm>
          <a:prstGeom prst="rect">
            <a:avLst/>
          </a:prstGeom>
          <a:noFill/>
        </p:spPr>
        <p:txBody>
          <a:bodyPr wrap="none" rtlCol="0">
            <a:spAutoFit/>
          </a:bodyPr>
          <a:lstStyle/>
          <a:p>
            <a:r>
              <a:rPr lang="en-US" sz="2300" dirty="0" smtClean="0"/>
              <a:t>50</a:t>
            </a:r>
          </a:p>
          <a:p>
            <a:r>
              <a:rPr lang="en-US" sz="2300" dirty="0" smtClean="0"/>
              <a:t>23</a:t>
            </a:r>
          </a:p>
          <a:p>
            <a:r>
              <a:rPr lang="en-US" sz="2300" dirty="0" smtClean="0"/>
              <a:t>14</a:t>
            </a:r>
          </a:p>
          <a:p>
            <a:r>
              <a:rPr lang="en-US" sz="2300" dirty="0" smtClean="0"/>
              <a:t>23</a:t>
            </a:r>
            <a:endParaRPr lang="en-US" sz="2300" dirty="0"/>
          </a:p>
        </p:txBody>
      </p:sp>
      <p:sp>
        <p:nvSpPr>
          <p:cNvPr id="24" name="Double Bracket 23"/>
          <p:cNvSpPr/>
          <p:nvPr/>
        </p:nvSpPr>
        <p:spPr>
          <a:xfrm>
            <a:off x="4195045" y="3670119"/>
            <a:ext cx="512743" cy="1508105"/>
          </a:xfrm>
          <a:prstGeom prst="bracketPair">
            <a:avLst/>
          </a:prstGeom>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5" name="TextBox 24"/>
          <p:cNvSpPr txBox="1"/>
          <p:nvPr/>
        </p:nvSpPr>
        <p:spPr>
          <a:xfrm>
            <a:off x="4707788" y="4114932"/>
            <a:ext cx="431804" cy="600164"/>
          </a:xfrm>
          <a:prstGeom prst="rect">
            <a:avLst/>
          </a:prstGeom>
          <a:noFill/>
        </p:spPr>
        <p:txBody>
          <a:bodyPr wrap="none" rtlCol="0">
            <a:spAutoFit/>
          </a:bodyPr>
          <a:lstStyle/>
          <a:p>
            <a:r>
              <a:rPr lang="en-US" sz="3300" dirty="0" smtClean="0"/>
              <a:t>=</a:t>
            </a:r>
            <a:endParaRPr lang="en-US" sz="3300" dirty="0"/>
          </a:p>
        </p:txBody>
      </p:sp>
      <p:sp>
        <p:nvSpPr>
          <p:cNvPr id="26" name="TextBox 25"/>
          <p:cNvSpPr txBox="1"/>
          <p:nvPr/>
        </p:nvSpPr>
        <p:spPr>
          <a:xfrm>
            <a:off x="5119048" y="3670119"/>
            <a:ext cx="512743" cy="1508105"/>
          </a:xfrm>
          <a:prstGeom prst="rect">
            <a:avLst/>
          </a:prstGeom>
          <a:noFill/>
        </p:spPr>
        <p:txBody>
          <a:bodyPr wrap="none" rtlCol="0">
            <a:spAutoFit/>
          </a:bodyPr>
          <a:lstStyle/>
          <a:p>
            <a:r>
              <a:rPr lang="en-US" sz="2300" dirty="0" smtClean="0"/>
              <a:t>18</a:t>
            </a:r>
          </a:p>
          <a:p>
            <a:r>
              <a:rPr lang="en-US" sz="2300" dirty="0" smtClean="0"/>
              <a:t>13</a:t>
            </a:r>
          </a:p>
          <a:p>
            <a:r>
              <a:rPr lang="en-US" sz="2300" dirty="0" smtClean="0"/>
              <a:t>14</a:t>
            </a:r>
          </a:p>
          <a:p>
            <a:r>
              <a:rPr lang="en-US" sz="2300" dirty="0" smtClean="0"/>
              <a:t>48</a:t>
            </a:r>
            <a:endParaRPr lang="en-US" sz="2300" dirty="0"/>
          </a:p>
        </p:txBody>
      </p:sp>
      <p:sp>
        <p:nvSpPr>
          <p:cNvPr id="27" name="Double Bracket 26"/>
          <p:cNvSpPr/>
          <p:nvPr/>
        </p:nvSpPr>
        <p:spPr>
          <a:xfrm>
            <a:off x="5119048" y="3670119"/>
            <a:ext cx="512743" cy="1508105"/>
          </a:xfrm>
          <a:prstGeom prst="bracketPair">
            <a:avLst/>
          </a:prstGeom>
          <a:ln/>
        </p:spPr>
        <p:style>
          <a:lnRef idx="2">
            <a:schemeClr val="accent1"/>
          </a:lnRef>
          <a:fillRef idx="0">
            <a:schemeClr val="accent1"/>
          </a:fillRef>
          <a:effectRef idx="1">
            <a:schemeClr val="accent1"/>
          </a:effectRef>
          <a:fontRef idx="minor">
            <a:schemeClr val="tx1"/>
          </a:fontRef>
        </p:style>
        <p:txBody>
          <a:bodyPr/>
          <a:lstStyle/>
          <a:p>
            <a:endParaRPr lang="en-US"/>
          </a:p>
        </p:txBody>
      </p:sp>
      <p:sp>
        <p:nvSpPr>
          <p:cNvPr id="29" name="TextBox 28"/>
          <p:cNvSpPr txBox="1"/>
          <p:nvPr/>
        </p:nvSpPr>
        <p:spPr>
          <a:xfrm>
            <a:off x="6299972" y="1867737"/>
            <a:ext cx="1621658" cy="830997"/>
          </a:xfrm>
          <a:prstGeom prst="rect">
            <a:avLst/>
          </a:prstGeom>
          <a:noFill/>
        </p:spPr>
        <p:txBody>
          <a:bodyPr wrap="none" rtlCol="0">
            <a:spAutoFit/>
          </a:bodyPr>
          <a:lstStyle/>
          <a:p>
            <a:r>
              <a:rPr lang="en-US" sz="2400" dirty="0" smtClean="0"/>
              <a:t>Transition </a:t>
            </a:r>
          </a:p>
          <a:p>
            <a:r>
              <a:rPr lang="en-US" sz="2400" dirty="0" smtClean="0"/>
              <a:t>Probability </a:t>
            </a:r>
            <a:endParaRPr lang="en-US" sz="2400" dirty="0"/>
          </a:p>
        </p:txBody>
      </p:sp>
    </p:spTree>
    <p:extLst>
      <p:ext uri="{BB962C8B-B14F-4D97-AF65-F5344CB8AC3E}">
        <p14:creationId xmlns:p14="http://schemas.microsoft.com/office/powerpoint/2010/main" val="316937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p:bldP spid="26" grpId="0"/>
      <p:bldP spid="2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Why IPMs?</a:t>
            </a:r>
          </a:p>
        </p:txBody>
      </p:sp>
      <p:sp>
        <p:nvSpPr>
          <p:cNvPr id="3" name="Content Placeholder 2"/>
          <p:cNvSpPr>
            <a:spLocks noGrp="1"/>
          </p:cNvSpPr>
          <p:nvPr>
            <p:ph sz="quarter" idx="1"/>
          </p:nvPr>
        </p:nvSpPr>
        <p:spPr/>
        <p:txBody>
          <a:bodyPr>
            <a:normAutofit/>
          </a:bodyPr>
          <a:lstStyle/>
          <a:p>
            <a:pPr marL="91440" lvl="1" indent="0">
              <a:lnSpc>
                <a:spcPct val="140000"/>
              </a:lnSpc>
              <a:spcBef>
                <a:spcPts val="600"/>
              </a:spcBef>
              <a:buNone/>
            </a:pPr>
            <a:r>
              <a:rPr lang="en-US" sz="2800" u="sng" dirty="0">
                <a:solidFill>
                  <a:srgbClr val="2B2CB6"/>
                </a:solidFill>
              </a:rPr>
              <a:t>Process-based demography</a:t>
            </a:r>
          </a:p>
          <a:p>
            <a:pPr marL="182880" lvl="1">
              <a:lnSpc>
                <a:spcPct val="150000"/>
              </a:lnSpc>
            </a:pPr>
            <a:r>
              <a:rPr lang="en-US" sz="2800" dirty="0" smtClean="0"/>
              <a:t>Continuous </a:t>
            </a:r>
            <a:r>
              <a:rPr lang="en-US" sz="2800" dirty="0"/>
              <a:t>stages</a:t>
            </a:r>
          </a:p>
          <a:p>
            <a:pPr>
              <a:lnSpc>
                <a:spcPct val="150000"/>
              </a:lnSpc>
            </a:pPr>
            <a:r>
              <a:rPr lang="en-US" sz="2800" dirty="0" smtClean="0"/>
              <a:t>Heterogeneity </a:t>
            </a:r>
            <a:r>
              <a:rPr lang="en-US" sz="2800" dirty="0"/>
              <a:t>among individuals</a:t>
            </a:r>
          </a:p>
          <a:p>
            <a:pPr>
              <a:lnSpc>
                <a:spcPct val="150000"/>
              </a:lnSpc>
            </a:pPr>
            <a:r>
              <a:rPr lang="en-US" sz="2800" dirty="0" smtClean="0"/>
              <a:t>Decompose </a:t>
            </a:r>
            <a:r>
              <a:rPr lang="en-US" sz="2800" dirty="0"/>
              <a:t>life history to desired level of detail</a:t>
            </a:r>
          </a:p>
          <a:p>
            <a:pPr>
              <a:lnSpc>
                <a:spcPct val="150000"/>
              </a:lnSpc>
            </a:pPr>
            <a:r>
              <a:rPr lang="en-US" sz="2800" dirty="0" smtClean="0"/>
              <a:t>Built on regressions and matrices</a:t>
            </a:r>
            <a:endParaRPr lang="en-US" sz="2800" dirty="0"/>
          </a:p>
          <a:p>
            <a:pPr marL="91440" lvl="1" indent="0">
              <a:lnSpc>
                <a:spcPct val="140000"/>
              </a:lnSpc>
              <a:spcBef>
                <a:spcPts val="600"/>
              </a:spcBef>
              <a:buClr>
                <a:schemeClr val="accent1"/>
              </a:buClr>
              <a:buNone/>
            </a:pPr>
            <a:endParaRPr lang="en-US" sz="2600" dirty="0" smtClean="0">
              <a:solidFill>
                <a:schemeClr val="tx1"/>
              </a:solidFill>
            </a:endParaRPr>
          </a:p>
          <a:p>
            <a:pPr marL="274320" lvl="1">
              <a:lnSpc>
                <a:spcPct val="140000"/>
              </a:lnSpc>
              <a:spcBef>
                <a:spcPts val="600"/>
              </a:spcBef>
              <a:buClr>
                <a:schemeClr val="accent1"/>
              </a:buClr>
            </a:pPr>
            <a:endParaRPr lang="en-US" sz="2600" dirty="0" smtClean="0">
              <a:solidFill>
                <a:schemeClr val="tx1"/>
              </a:solidFill>
            </a:endParaRPr>
          </a:p>
          <a:p>
            <a:endParaRPr lang="en-US" dirty="0" smtClean="0"/>
          </a:p>
          <a:p>
            <a:pPr lvl="1"/>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693" t="70654" r="20302"/>
          <a:stretch/>
        </p:blipFill>
        <p:spPr>
          <a:xfrm>
            <a:off x="6651813" y="723314"/>
            <a:ext cx="2154516" cy="2394806"/>
          </a:xfrm>
          <a:prstGeom prst="rect">
            <a:avLst/>
          </a:prstGeom>
        </p:spPr>
      </p:pic>
    </p:spTree>
    <p:extLst>
      <p:ext uri="{BB962C8B-B14F-4D97-AF65-F5344CB8AC3E}">
        <p14:creationId xmlns:p14="http://schemas.microsoft.com/office/powerpoint/2010/main" val="342373783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Why IPMs?</a:t>
            </a:r>
          </a:p>
        </p:txBody>
      </p:sp>
      <p:sp>
        <p:nvSpPr>
          <p:cNvPr id="3" name="Content Placeholder 2"/>
          <p:cNvSpPr>
            <a:spLocks noGrp="1"/>
          </p:cNvSpPr>
          <p:nvPr>
            <p:ph sz="quarter" idx="1"/>
          </p:nvPr>
        </p:nvSpPr>
        <p:spPr/>
        <p:txBody>
          <a:bodyPr>
            <a:normAutofit/>
          </a:bodyPr>
          <a:lstStyle/>
          <a:p>
            <a:pPr marL="91440" lvl="1" indent="0">
              <a:lnSpc>
                <a:spcPct val="140000"/>
              </a:lnSpc>
              <a:spcBef>
                <a:spcPts val="600"/>
              </a:spcBef>
              <a:buNone/>
            </a:pPr>
            <a:r>
              <a:rPr lang="en-US" sz="2800" u="sng" dirty="0">
                <a:solidFill>
                  <a:srgbClr val="2B2CB6"/>
                </a:solidFill>
              </a:rPr>
              <a:t>Process-based demography</a:t>
            </a:r>
          </a:p>
          <a:p>
            <a:pPr marL="182880" lvl="1">
              <a:lnSpc>
                <a:spcPct val="150000"/>
              </a:lnSpc>
            </a:pPr>
            <a:r>
              <a:rPr lang="en-US" sz="2800" dirty="0"/>
              <a:t>Continuous stages</a:t>
            </a:r>
          </a:p>
          <a:p>
            <a:pPr>
              <a:lnSpc>
                <a:spcPct val="150000"/>
              </a:lnSpc>
            </a:pPr>
            <a:r>
              <a:rPr lang="en-US" sz="2800" dirty="0"/>
              <a:t>Heterogeneity among individuals</a:t>
            </a:r>
          </a:p>
          <a:p>
            <a:pPr>
              <a:lnSpc>
                <a:spcPct val="150000"/>
              </a:lnSpc>
            </a:pPr>
            <a:r>
              <a:rPr lang="en-US" sz="2800" dirty="0" smtClean="0"/>
              <a:t>Decompose </a:t>
            </a:r>
            <a:r>
              <a:rPr lang="en-US" sz="2800" dirty="0"/>
              <a:t>life history to desired level of detail</a:t>
            </a:r>
          </a:p>
          <a:p>
            <a:pPr>
              <a:lnSpc>
                <a:spcPct val="150000"/>
              </a:lnSpc>
            </a:pPr>
            <a:r>
              <a:rPr lang="en-US" sz="2800" dirty="0" smtClean="0"/>
              <a:t>Built on regressions and matrices</a:t>
            </a:r>
            <a:endParaRPr lang="en-US" sz="2800" dirty="0"/>
          </a:p>
          <a:p>
            <a:pPr marL="91440" lvl="1" indent="0">
              <a:lnSpc>
                <a:spcPct val="140000"/>
              </a:lnSpc>
              <a:spcBef>
                <a:spcPts val="600"/>
              </a:spcBef>
              <a:buClr>
                <a:schemeClr val="accent1"/>
              </a:buClr>
              <a:buNone/>
            </a:pPr>
            <a:endParaRPr lang="en-US" sz="2600" dirty="0" smtClean="0">
              <a:solidFill>
                <a:schemeClr val="tx1"/>
              </a:solidFill>
            </a:endParaRPr>
          </a:p>
          <a:p>
            <a:pPr marL="274320" lvl="1">
              <a:lnSpc>
                <a:spcPct val="140000"/>
              </a:lnSpc>
              <a:spcBef>
                <a:spcPts val="600"/>
              </a:spcBef>
              <a:buClr>
                <a:schemeClr val="accent1"/>
              </a:buClr>
            </a:pPr>
            <a:endParaRPr lang="en-US" sz="2600" dirty="0" smtClean="0">
              <a:solidFill>
                <a:schemeClr val="tx1"/>
              </a:solidFill>
            </a:endParaRPr>
          </a:p>
          <a:p>
            <a:endParaRPr lang="en-US" dirty="0" smtClean="0"/>
          </a:p>
          <a:p>
            <a:pPr lvl="1"/>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693" t="70654" r="20302"/>
          <a:stretch/>
        </p:blipFill>
        <p:spPr>
          <a:xfrm>
            <a:off x="6651813" y="723314"/>
            <a:ext cx="2154516" cy="2394806"/>
          </a:xfrm>
          <a:prstGeom prst="rect">
            <a:avLst/>
          </a:prstGeom>
        </p:spPr>
      </p:pic>
      <p:sp>
        <p:nvSpPr>
          <p:cNvPr id="5" name="TextBox 4"/>
          <p:cNvSpPr txBox="1"/>
          <p:nvPr/>
        </p:nvSpPr>
        <p:spPr>
          <a:xfrm>
            <a:off x="1796397" y="5276671"/>
            <a:ext cx="4855416" cy="1200329"/>
          </a:xfrm>
          <a:prstGeom prst="rect">
            <a:avLst/>
          </a:prstGeom>
          <a:solidFill>
            <a:schemeClr val="accent4"/>
          </a:solidFill>
          <a:ln w="38100" cmpd="sng">
            <a:solidFill>
              <a:schemeClr val="tx2"/>
            </a:solidFill>
          </a:ln>
        </p:spPr>
        <p:txBody>
          <a:bodyPr wrap="none" rtlCol="0">
            <a:spAutoFit/>
          </a:bodyPr>
          <a:lstStyle/>
          <a:p>
            <a:r>
              <a:rPr lang="en-US" sz="7200" dirty="0" smtClean="0"/>
              <a:t>Questions?</a:t>
            </a:r>
            <a:endParaRPr lang="en-US" sz="7200" dirty="0"/>
          </a:p>
        </p:txBody>
      </p:sp>
    </p:spTree>
    <p:extLst>
      <p:ext uri="{BB962C8B-B14F-4D97-AF65-F5344CB8AC3E}">
        <p14:creationId xmlns:p14="http://schemas.microsoft.com/office/powerpoint/2010/main" val="220415842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a:t>
            </a:r>
          </a:p>
        </p:txBody>
      </p:sp>
      <p:sp>
        <p:nvSpPr>
          <p:cNvPr id="3" name="Content Placeholder 2"/>
          <p:cNvSpPr>
            <a:spLocks noGrp="1"/>
          </p:cNvSpPr>
          <p:nvPr>
            <p:ph idx="1"/>
          </p:nvPr>
        </p:nvSpPr>
        <p:spPr>
          <a:xfrm>
            <a:off x="457200" y="1391225"/>
            <a:ext cx="8229600" cy="4876800"/>
          </a:xfrm>
        </p:spPr>
        <p:txBody>
          <a:bodyPr/>
          <a:lstStyle/>
          <a:p>
            <a:pPr marL="457200" indent="-457200">
              <a:buFont typeface="+mj-lt"/>
              <a:buAutoNum type="arabicPeriod"/>
            </a:pPr>
            <a:r>
              <a:rPr lang="en-US" dirty="0"/>
              <a:t>Introductory </a:t>
            </a:r>
            <a:r>
              <a:rPr lang="en-US" dirty="0" smtClean="0"/>
              <a:t>exercises*</a:t>
            </a:r>
            <a:endParaRPr lang="en-US" dirty="0"/>
          </a:p>
          <a:p>
            <a:pPr lvl="1"/>
            <a:r>
              <a:rPr lang="en-US" u="sng" dirty="0"/>
              <a:t>Data set</a:t>
            </a:r>
            <a:r>
              <a:rPr lang="en-US" dirty="0"/>
              <a:t>: ‘</a:t>
            </a:r>
            <a:r>
              <a:rPr lang="en-US" dirty="0" smtClean="0"/>
              <a:t>Intro_to_IPMs_exercises_data.csv’ </a:t>
            </a:r>
            <a:endParaRPr lang="en-US" dirty="0"/>
          </a:p>
          <a:p>
            <a:pPr lvl="1"/>
            <a:r>
              <a:rPr lang="en-US" u="sng" dirty="0"/>
              <a:t>R script</a:t>
            </a:r>
            <a:r>
              <a:rPr lang="en-US" dirty="0"/>
              <a:t>: ‘</a:t>
            </a:r>
            <a:r>
              <a:rPr lang="en-US" dirty="0" smtClean="0"/>
              <a:t>Intro_to_IPMs_exercises.r’ </a:t>
            </a:r>
            <a:endParaRPr lang="en-US" dirty="0"/>
          </a:p>
          <a:p>
            <a:pPr marL="457200" indent="-457200">
              <a:buFont typeface="+mj-lt"/>
              <a:buAutoNum type="arabicPeriod"/>
            </a:pPr>
            <a:r>
              <a:rPr lang="en-US" dirty="0"/>
              <a:t>Work through the sample code in the R script </a:t>
            </a:r>
          </a:p>
          <a:p>
            <a:pPr marL="457200" indent="-457200">
              <a:buFont typeface="+mj-lt"/>
              <a:buAutoNum type="arabicPeriod"/>
            </a:pPr>
            <a:r>
              <a:rPr lang="en-US" dirty="0"/>
              <a:t>Ask us lots of questions</a:t>
            </a:r>
          </a:p>
          <a:p>
            <a:pPr marL="457200" indent="-457200">
              <a:buFont typeface="+mj-lt"/>
              <a:buAutoNum type="arabicPeriod"/>
            </a:pPr>
            <a:r>
              <a:rPr lang="en-US" dirty="0"/>
              <a:t>When finished make sure you’ve downloaded the latest version of </a:t>
            </a:r>
            <a:r>
              <a:rPr lang="en-US" dirty="0" smtClean="0"/>
              <a:t>IPMpack</a:t>
            </a:r>
            <a:endParaRPr lang="en-US" dirty="0"/>
          </a:p>
          <a:p>
            <a:pPr marL="457200" indent="-457200">
              <a:buFont typeface="+mj-lt"/>
              <a:buAutoNum type="arabicPeriod"/>
            </a:pPr>
            <a:r>
              <a:rPr lang="en-US" dirty="0" err="1" smtClean="0">
                <a:latin typeface="Lucida Console"/>
                <a:cs typeface="Lucida Console"/>
              </a:rPr>
              <a:t>install.packages</a:t>
            </a:r>
            <a:r>
              <a:rPr lang="en-US" dirty="0">
                <a:latin typeface="Lucida Console"/>
                <a:cs typeface="Lucida Console"/>
              </a:rPr>
              <a:t>("IPMpack"</a:t>
            </a:r>
            <a:r>
              <a:rPr lang="en-US" dirty="0" smtClean="0">
                <a:latin typeface="Lucida Console"/>
                <a:cs typeface="Lucida Console"/>
              </a:rPr>
              <a:t>)</a:t>
            </a:r>
          </a:p>
          <a:p>
            <a:pPr lvl="1"/>
            <a:r>
              <a:rPr lang="en-US" dirty="0" err="1">
                <a:latin typeface="Lucida Console"/>
                <a:cs typeface="Lucida Console"/>
              </a:rPr>
              <a:t>l</a:t>
            </a:r>
            <a:r>
              <a:rPr lang="en-US" dirty="0" err="1" smtClean="0">
                <a:latin typeface="Lucida Console"/>
                <a:cs typeface="Lucida Console"/>
              </a:rPr>
              <a:t>ibaray</a:t>
            </a:r>
            <a:r>
              <a:rPr lang="en-US" dirty="0" smtClean="0">
                <a:latin typeface="Lucida Console"/>
                <a:cs typeface="Lucida Console"/>
              </a:rPr>
              <a:t>(IPMpack)  # load the library</a:t>
            </a:r>
          </a:p>
          <a:p>
            <a:pPr lvl="1"/>
            <a:r>
              <a:rPr lang="en-US" dirty="0"/>
              <a:t>vignette('</a:t>
            </a:r>
            <a:r>
              <a:rPr lang="en-US" dirty="0" err="1"/>
              <a:t>IPMpack_Vignette</a:t>
            </a:r>
            <a:r>
              <a:rPr lang="en-US" dirty="0"/>
              <a:t>'</a:t>
            </a:r>
            <a:r>
              <a:rPr lang="en-US" dirty="0" smtClean="0"/>
              <a:t>)  # to open the vignette</a:t>
            </a:r>
            <a:endParaRPr lang="en-US" dirty="0"/>
          </a:p>
        </p:txBody>
      </p:sp>
      <p:sp>
        <p:nvSpPr>
          <p:cNvPr id="4" name="TextBox 3"/>
          <p:cNvSpPr txBox="1"/>
          <p:nvPr/>
        </p:nvSpPr>
        <p:spPr>
          <a:xfrm>
            <a:off x="681318" y="6017617"/>
            <a:ext cx="8462682" cy="646331"/>
          </a:xfrm>
          <a:prstGeom prst="rect">
            <a:avLst/>
          </a:prstGeom>
          <a:noFill/>
        </p:spPr>
        <p:txBody>
          <a:bodyPr wrap="square" rtlCol="0">
            <a:spAutoFit/>
          </a:bodyPr>
          <a:lstStyle/>
          <a:p>
            <a:r>
              <a:rPr lang="en-US" dirty="0"/>
              <a:t>* This code does not rely on IPMpack, and is meant to illustrate its underlying operations for a very simple case. </a:t>
            </a:r>
          </a:p>
        </p:txBody>
      </p:sp>
    </p:spTree>
    <p:extLst>
      <p:ext uri="{BB962C8B-B14F-4D97-AF65-F5344CB8AC3E}">
        <p14:creationId xmlns:p14="http://schemas.microsoft.com/office/powerpoint/2010/main" val="35853312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2272"/>
            <a:ext cx="8229600" cy="990600"/>
          </a:xfrm>
        </p:spPr>
        <p:txBody>
          <a:bodyPr/>
          <a:lstStyle/>
          <a:p>
            <a:r>
              <a:rPr lang="en-US" dirty="0"/>
              <a:t>What is an IPM?</a:t>
            </a:r>
          </a:p>
        </p:txBody>
      </p:sp>
      <p:sp>
        <p:nvSpPr>
          <p:cNvPr id="6" name="TextBox 5"/>
          <p:cNvSpPr txBox="1"/>
          <p:nvPr/>
        </p:nvSpPr>
        <p:spPr>
          <a:xfrm>
            <a:off x="1344704" y="1978958"/>
            <a:ext cx="657412" cy="776941"/>
          </a:xfrm>
          <a:prstGeom prst="rect">
            <a:avLst/>
          </a:prstGeom>
          <a:solidFill>
            <a:srgbClr val="FFFFFF"/>
          </a:solidFill>
        </p:spPr>
        <p:txBody>
          <a:bodyPr wrap="square" rtlCol="0">
            <a:spAutoFit/>
          </a:bodyPr>
          <a:lstStyle/>
          <a:p>
            <a:endParaRPr lang="en-US" dirty="0"/>
          </a:p>
        </p:txBody>
      </p:sp>
      <p:sp>
        <p:nvSpPr>
          <p:cNvPr id="7" name="TextBox 6"/>
          <p:cNvSpPr txBox="1"/>
          <p:nvPr/>
        </p:nvSpPr>
        <p:spPr>
          <a:xfrm>
            <a:off x="457200" y="1978958"/>
            <a:ext cx="642470" cy="369332"/>
          </a:xfrm>
          <a:prstGeom prst="rect">
            <a:avLst/>
          </a:prstGeom>
          <a:solidFill>
            <a:schemeClr val="bg1"/>
          </a:solidFill>
        </p:spPr>
        <p:txBody>
          <a:bodyPr wrap="square" rtlCol="0">
            <a:spAutoFit/>
          </a:bodyPr>
          <a:lstStyle/>
          <a:p>
            <a:endParaRPr lang="en-US" dirty="0">
              <a:solidFill>
                <a:schemeClr val="bg1"/>
              </a:solidFill>
            </a:endParaRPr>
          </a:p>
        </p:txBody>
      </p:sp>
      <p:sp>
        <p:nvSpPr>
          <p:cNvPr id="11" name="TextBox 10"/>
          <p:cNvSpPr txBox="1"/>
          <p:nvPr/>
        </p:nvSpPr>
        <p:spPr>
          <a:xfrm>
            <a:off x="677359" y="1675033"/>
            <a:ext cx="851647" cy="657412"/>
          </a:xfrm>
          <a:prstGeom prst="rect">
            <a:avLst/>
          </a:prstGeom>
          <a:solidFill>
            <a:srgbClr val="FFFFFF"/>
          </a:solidFill>
        </p:spPr>
        <p:txBody>
          <a:bodyPr wrap="square" rtlCol="0">
            <a:spAutoFit/>
          </a:bodyPr>
          <a:lstStyle/>
          <a:p>
            <a:endParaRPr lang="en-US" dirty="0"/>
          </a:p>
        </p:txBody>
      </p:sp>
      <p:pic>
        <p:nvPicPr>
          <p:cNvPr id="4" name="Picture 3" descr="Screen Shot 2013-01-09 at 3.33.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931" y="1654877"/>
            <a:ext cx="6923065" cy="5022250"/>
          </a:xfrm>
          <a:prstGeom prst="rect">
            <a:avLst/>
          </a:prstGeom>
        </p:spPr>
      </p:pic>
      <p:sp>
        <p:nvSpPr>
          <p:cNvPr id="13" name="TextBox 12"/>
          <p:cNvSpPr txBox="1"/>
          <p:nvPr/>
        </p:nvSpPr>
        <p:spPr>
          <a:xfrm>
            <a:off x="6299972" y="1867737"/>
            <a:ext cx="1621658" cy="830997"/>
          </a:xfrm>
          <a:prstGeom prst="rect">
            <a:avLst/>
          </a:prstGeom>
          <a:noFill/>
        </p:spPr>
        <p:txBody>
          <a:bodyPr wrap="none" rtlCol="0">
            <a:spAutoFit/>
          </a:bodyPr>
          <a:lstStyle/>
          <a:p>
            <a:r>
              <a:rPr lang="en-US" sz="2400" dirty="0" smtClean="0"/>
              <a:t>Transition </a:t>
            </a:r>
          </a:p>
          <a:p>
            <a:r>
              <a:rPr lang="en-US" sz="2400" dirty="0" smtClean="0"/>
              <a:t>Probability </a:t>
            </a:r>
            <a:endParaRPr lang="en-US" sz="2400" dirty="0"/>
          </a:p>
        </p:txBody>
      </p:sp>
      <p:sp>
        <p:nvSpPr>
          <p:cNvPr id="10" name="Up Arrow 9"/>
          <p:cNvSpPr/>
          <p:nvPr/>
        </p:nvSpPr>
        <p:spPr>
          <a:xfrm rot="14094550">
            <a:off x="5246419" y="533296"/>
            <a:ext cx="518016" cy="1425522"/>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3192454"/>
      </p:ext>
    </p:extLst>
  </p:cSld>
  <p:clrMapOvr>
    <a:masterClrMapping/>
  </p:clrMapOvr>
  <mc:AlternateContent xmlns:mc="http://schemas.openxmlformats.org/markup-compatibility/2006" xmlns:p14="http://schemas.microsoft.com/office/powerpoint/2010/main">
    <mc:Choice Requires="p14">
      <p:transition spd="slow" p14:dur="2000" advTm="26878"/>
    </mc:Choice>
    <mc:Fallback xmlns="">
      <p:transition xmlns:p14="http://schemas.microsoft.com/office/powerpoint/2010/main" spd="slow" advTm="26878"/>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IPM?</a:t>
            </a:r>
          </a:p>
        </p:txBody>
      </p:sp>
      <p:sp>
        <p:nvSpPr>
          <p:cNvPr id="3" name="Content Placeholder 2"/>
          <p:cNvSpPr>
            <a:spLocks noGrp="1"/>
          </p:cNvSpPr>
          <p:nvPr>
            <p:ph idx="1"/>
          </p:nvPr>
        </p:nvSpPr>
        <p:spPr>
          <a:xfrm>
            <a:off x="952545" y="5690519"/>
            <a:ext cx="7642563" cy="1202763"/>
          </a:xfrm>
        </p:spPr>
        <p:txBody>
          <a:bodyPr/>
          <a:lstStyle/>
          <a:p>
            <a:pPr marL="0" indent="0">
              <a:buNone/>
            </a:pPr>
            <a:r>
              <a:rPr lang="en-US" dirty="0"/>
              <a:t>More stages = more </a:t>
            </a:r>
            <a:r>
              <a:rPr lang="en-US" dirty="0" smtClean="0"/>
              <a:t>heterogeneity among individuals</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320" t="32653" b="34080"/>
          <a:stretch/>
        </p:blipFill>
        <p:spPr>
          <a:xfrm>
            <a:off x="4824011" y="1882588"/>
            <a:ext cx="3830862" cy="3513474"/>
          </a:xfrm>
          <a:prstGeom prst="rect">
            <a:avLst/>
          </a:prstGeom>
        </p:spPr>
      </p:pic>
      <p:sp>
        <p:nvSpPr>
          <p:cNvPr id="7" name="TextBox 6"/>
          <p:cNvSpPr txBox="1"/>
          <p:nvPr/>
        </p:nvSpPr>
        <p:spPr>
          <a:xfrm>
            <a:off x="253999" y="1733174"/>
            <a:ext cx="851647" cy="657412"/>
          </a:xfrm>
          <a:prstGeom prst="rect">
            <a:avLst/>
          </a:prstGeom>
          <a:solidFill>
            <a:srgbClr val="FFFFFF"/>
          </a:solidFill>
        </p:spPr>
        <p:txBody>
          <a:bodyPr wrap="square" rtlCol="0">
            <a:spAutoFit/>
          </a:bodyPr>
          <a:lstStyle/>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0280" b="67347"/>
          <a:stretch/>
        </p:blipFill>
        <p:spPr>
          <a:xfrm>
            <a:off x="3943324" y="2114579"/>
            <a:ext cx="771444" cy="3194684"/>
          </a:xfrm>
          <a:prstGeom prst="rect">
            <a:avLst/>
          </a:prstGeom>
        </p:spPr>
      </p:pic>
      <p:pic>
        <p:nvPicPr>
          <p:cNvPr id="10" name="Picture 9" descr="Screen Shot 2013-01-09 at 3.41.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790" y="1882588"/>
            <a:ext cx="3698533" cy="3426675"/>
          </a:xfrm>
          <a:prstGeom prst="rect">
            <a:avLst/>
          </a:prstGeom>
        </p:spPr>
      </p:pic>
      <p:sp>
        <p:nvSpPr>
          <p:cNvPr id="11" name="TextBox 10"/>
          <p:cNvSpPr txBox="1"/>
          <p:nvPr/>
        </p:nvSpPr>
        <p:spPr>
          <a:xfrm rot="5400000">
            <a:off x="7214992" y="3688749"/>
            <a:ext cx="3221899" cy="461665"/>
          </a:xfrm>
          <a:prstGeom prst="rect">
            <a:avLst/>
          </a:prstGeom>
          <a:noFill/>
        </p:spPr>
        <p:txBody>
          <a:bodyPr wrap="square" rtlCol="0">
            <a:spAutoFit/>
          </a:bodyPr>
          <a:lstStyle/>
          <a:p>
            <a:r>
              <a:rPr lang="en-US" sz="2400" dirty="0" smtClean="0"/>
              <a:t>Transition Probability </a:t>
            </a:r>
            <a:endParaRPr lang="en-US" sz="2400" dirty="0"/>
          </a:p>
        </p:txBody>
      </p:sp>
    </p:spTree>
    <p:extLst>
      <p:ext uri="{BB962C8B-B14F-4D97-AF65-F5344CB8AC3E}">
        <p14:creationId xmlns:p14="http://schemas.microsoft.com/office/powerpoint/2010/main" val="1193481899"/>
      </p:ext>
    </p:extLst>
  </p:cSld>
  <p:clrMapOvr>
    <a:masterClrMapping/>
  </p:clrMapOvr>
  <mc:AlternateContent xmlns:mc="http://schemas.openxmlformats.org/markup-compatibility/2006" xmlns:p14="http://schemas.microsoft.com/office/powerpoint/2010/main">
    <mc:Choice Requires="p14">
      <p:transition spd="slow" p14:dur="2000" advTm="12920"/>
    </mc:Choice>
    <mc:Fallback xmlns="">
      <p:transition xmlns:p14="http://schemas.microsoft.com/office/powerpoint/2010/main" spd="slow" advTm="1292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IPM?</a:t>
            </a:r>
          </a:p>
        </p:txBody>
      </p:sp>
      <p:sp>
        <p:nvSpPr>
          <p:cNvPr id="3" name="Content Placeholder 2"/>
          <p:cNvSpPr>
            <a:spLocks noGrp="1"/>
          </p:cNvSpPr>
          <p:nvPr>
            <p:ph idx="1"/>
          </p:nvPr>
        </p:nvSpPr>
        <p:spPr>
          <a:xfrm>
            <a:off x="956237" y="5181869"/>
            <a:ext cx="7267388" cy="1489364"/>
          </a:xfrm>
        </p:spPr>
        <p:txBody>
          <a:bodyPr/>
          <a:lstStyle/>
          <a:p>
            <a:pPr marL="0" indent="0" algn="ctr">
              <a:buNone/>
            </a:pPr>
            <a:r>
              <a:rPr lang="en-US" dirty="0"/>
              <a:t>Matrix models and IPMs arrive at matrices for different reasons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0280" b="67347"/>
          <a:stretch/>
        </p:blipFill>
        <p:spPr>
          <a:xfrm>
            <a:off x="2776824" y="1706876"/>
            <a:ext cx="636428" cy="263555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927" t="32653" b="34080"/>
          <a:stretch/>
        </p:blipFill>
        <p:spPr>
          <a:xfrm>
            <a:off x="3334001" y="1701232"/>
            <a:ext cx="2892311" cy="2641204"/>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881" t="66052"/>
          <a:stretch/>
        </p:blipFill>
        <p:spPr>
          <a:xfrm>
            <a:off x="6133622" y="1701578"/>
            <a:ext cx="2872293" cy="2705030"/>
          </a:xfrm>
          <a:prstGeom prst="rect">
            <a:avLst/>
          </a:prstGeom>
        </p:spPr>
      </p:pic>
      <p:sp>
        <p:nvSpPr>
          <p:cNvPr id="8" name="TextBox 7"/>
          <p:cNvSpPr txBox="1"/>
          <p:nvPr/>
        </p:nvSpPr>
        <p:spPr>
          <a:xfrm>
            <a:off x="119529" y="1494117"/>
            <a:ext cx="582706" cy="597647"/>
          </a:xfrm>
          <a:prstGeom prst="rect">
            <a:avLst/>
          </a:prstGeom>
          <a:solidFill>
            <a:schemeClr val="bg1"/>
          </a:solidFill>
        </p:spPr>
        <p:txBody>
          <a:bodyPr wrap="square" rtlCol="0">
            <a:spAutoFit/>
          </a:bodyPr>
          <a:lstStyle/>
          <a:p>
            <a:endParaRPr lang="en-US" dirty="0"/>
          </a:p>
        </p:txBody>
      </p:sp>
      <p:pic>
        <p:nvPicPr>
          <p:cNvPr id="11" name="Picture 10" descr="Screen Shot 2013-01-09 at 3.41.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4" y="1671442"/>
            <a:ext cx="2776824" cy="2572716"/>
          </a:xfrm>
          <a:prstGeom prst="rect">
            <a:avLst/>
          </a:prstGeom>
        </p:spPr>
      </p:pic>
      <p:sp>
        <p:nvSpPr>
          <p:cNvPr id="4" name="Oval 3"/>
          <p:cNvSpPr/>
          <p:nvPr/>
        </p:nvSpPr>
        <p:spPr>
          <a:xfrm>
            <a:off x="5866042" y="1524000"/>
            <a:ext cx="3139873" cy="3186189"/>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2856079"/>
      </p:ext>
    </p:extLst>
  </p:cSld>
  <p:clrMapOvr>
    <a:masterClrMapping/>
  </p:clrMapOvr>
  <mc:AlternateContent xmlns:mc="http://schemas.openxmlformats.org/markup-compatibility/2006" xmlns:p14="http://schemas.microsoft.com/office/powerpoint/2010/main">
    <mc:Choice Requires="p14">
      <p:transition spd="slow" p14:dur="2000" advTm="36528"/>
    </mc:Choice>
    <mc:Fallback xmlns="">
      <p:transition xmlns:p14="http://schemas.microsoft.com/office/powerpoint/2010/main" spd="slow" advTm="3652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2" t="66052"/>
          <a:stretch/>
        </p:blipFill>
        <p:spPr>
          <a:xfrm>
            <a:off x="4979904" y="2399554"/>
            <a:ext cx="3668485" cy="3117937"/>
          </a:xfrm>
          <a:prstGeom prst="rect">
            <a:avLst/>
          </a:prstGeom>
        </p:spPr>
      </p:pic>
      <p:sp>
        <p:nvSpPr>
          <p:cNvPr id="5" name="TextBox 4"/>
          <p:cNvSpPr txBox="1"/>
          <p:nvPr/>
        </p:nvSpPr>
        <p:spPr>
          <a:xfrm>
            <a:off x="4796118" y="3505200"/>
            <a:ext cx="657412" cy="369332"/>
          </a:xfrm>
          <a:prstGeom prst="rect">
            <a:avLst/>
          </a:prstGeom>
          <a:solidFill>
            <a:srgbClr val="FFFFFF"/>
          </a:solidFill>
        </p:spPr>
        <p:txBody>
          <a:bodyPr wrap="square" rtlCol="0">
            <a:sp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29880144"/>
              </p:ext>
            </p:extLst>
          </p:nvPr>
        </p:nvGraphicFramePr>
        <p:xfrm>
          <a:off x="1388049" y="1524000"/>
          <a:ext cx="3293032" cy="48110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p:cNvSpPr txBox="1"/>
          <p:nvPr/>
        </p:nvSpPr>
        <p:spPr>
          <a:xfrm>
            <a:off x="4979904" y="2399554"/>
            <a:ext cx="448236" cy="369332"/>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29922400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3">
      <a:dk1>
        <a:sysClr val="windowText" lastClr="000000"/>
      </a:dk1>
      <a:lt1>
        <a:sysClr val="window" lastClr="FFFFFF"/>
      </a:lt1>
      <a:dk2>
        <a:srgbClr val="000000"/>
      </a:dk2>
      <a:lt2>
        <a:srgbClr val="F8F8F8"/>
      </a:lt2>
      <a:accent1>
        <a:srgbClr val="979797"/>
      </a:accent1>
      <a:accent2>
        <a:srgbClr val="898989"/>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20255</TotalTime>
  <Words>1806</Words>
  <Application>Microsoft Macintosh PowerPoint</Application>
  <PresentationFormat>On-screen Show (4:3)</PresentationFormat>
  <Paragraphs>458</Paragraphs>
  <Slides>52</Slides>
  <Notes>38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Clarity</vt:lpstr>
      <vt:lpstr>Equation</vt:lpstr>
      <vt:lpstr>An introduction to Integral Projection Models (IPMS)</vt:lpstr>
      <vt:lpstr>PowerPoint Presentation</vt:lpstr>
      <vt:lpstr>IPMs</vt:lpstr>
      <vt:lpstr>PowerPoint Presentation</vt:lpstr>
      <vt:lpstr>What is an IPM?</vt:lpstr>
      <vt:lpstr>What is an IPM?</vt:lpstr>
      <vt:lpstr>What is an IPM?</vt:lpstr>
      <vt:lpstr>What is an IPM?</vt:lpstr>
      <vt:lpstr>Workflow</vt:lpstr>
      <vt:lpstr>Workflow</vt:lpstr>
      <vt:lpstr>Life history</vt:lpstr>
      <vt:lpstr>Workflow</vt:lpstr>
      <vt:lpstr>Data: Growth</vt:lpstr>
      <vt:lpstr>Data: Survival</vt:lpstr>
      <vt:lpstr>Data: Fecundity</vt:lpstr>
      <vt:lpstr>Workflow</vt:lpstr>
      <vt:lpstr>Vital Rate Regression: Growth</vt:lpstr>
      <vt:lpstr>Vital Rate Regression: Growth</vt:lpstr>
      <vt:lpstr>Vital Rate Regression: Growth</vt:lpstr>
      <vt:lpstr>Vital Rate Regression: Growth</vt:lpstr>
      <vt:lpstr>Workflow</vt:lpstr>
      <vt:lpstr>The model</vt:lpstr>
      <vt:lpstr>The model</vt:lpstr>
      <vt:lpstr>The model</vt:lpstr>
      <vt:lpstr>The model</vt:lpstr>
      <vt:lpstr>The model</vt:lpstr>
      <vt:lpstr>The model</vt:lpstr>
      <vt:lpstr>Life History</vt:lpstr>
      <vt:lpstr>Life History</vt:lpstr>
      <vt:lpstr>Life History</vt:lpstr>
      <vt:lpstr>Life History</vt:lpstr>
      <vt:lpstr>Life History</vt:lpstr>
      <vt:lpstr>Life History</vt:lpstr>
      <vt:lpstr>Life History</vt:lpstr>
      <vt:lpstr>Workflow</vt:lpstr>
      <vt:lpstr>Vital Rate Regression: Growth – g(x,y)</vt:lpstr>
      <vt:lpstr> Vital Rate Regression: Survival – s(x)</vt:lpstr>
      <vt:lpstr>Vital Rate Regression: Flowering – pflower(x)</vt:lpstr>
      <vt:lpstr>Vital Rate Regression: Fecundity – fseeds(x)</vt:lpstr>
      <vt:lpstr>Vital Rate Regression: Fecundity – frecruit(x,y)</vt:lpstr>
      <vt:lpstr>Vital Rate Regression: Fecundity – frecruit(x,y)</vt:lpstr>
      <vt:lpstr>Workflow</vt:lpstr>
      <vt:lpstr>Analysis</vt:lpstr>
      <vt:lpstr> Full kernel function </vt:lpstr>
      <vt:lpstr>Numerical integration</vt:lpstr>
      <vt:lpstr>Numerical  integration</vt:lpstr>
      <vt:lpstr>Numerical  integration</vt:lpstr>
      <vt:lpstr>Full kernel function</vt:lpstr>
      <vt:lpstr>Analysis</vt:lpstr>
      <vt:lpstr>Summary - Why IPMs?</vt:lpstr>
      <vt:lpstr>Summary - Why IPMs?</vt:lpstr>
      <vt:lpstr>Exercises   </vt:lpstr>
    </vt:vector>
  </TitlesOfParts>
  <Company>UConn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Integral Projection Models (IPMS)</dc:title>
  <dc:creator>Cory</dc:creator>
  <cp:lastModifiedBy>Cory Merow</cp:lastModifiedBy>
  <cp:revision>264</cp:revision>
  <cp:lastPrinted>2013-07-27T12:47:52Z</cp:lastPrinted>
  <dcterms:created xsi:type="dcterms:W3CDTF">2012-07-27T20:39:40Z</dcterms:created>
  <dcterms:modified xsi:type="dcterms:W3CDTF">2015-08-05T14:35:49Z</dcterms:modified>
</cp:coreProperties>
</file>